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57" r:id="rId6"/>
    <p:sldId id="259" r:id="rId7"/>
    <p:sldId id="273" r:id="rId8"/>
    <p:sldId id="272" r:id="rId9"/>
    <p:sldId id="368" r:id="rId10"/>
    <p:sldId id="369" r:id="rId11"/>
    <p:sldId id="370" r:id="rId12"/>
    <p:sldId id="260" r:id="rId13"/>
    <p:sldId id="270" r:id="rId14"/>
    <p:sldId id="261" r:id="rId15"/>
    <p:sldId id="263" r:id="rId16"/>
    <p:sldId id="265" r:id="rId17"/>
    <p:sldId id="271" r:id="rId18"/>
    <p:sldId id="276" r:id="rId19"/>
    <p:sldId id="281" r:id="rId20"/>
    <p:sldId id="282" r:id="rId21"/>
    <p:sldId id="285" r:id="rId22"/>
    <p:sldId id="371" r:id="rId23"/>
    <p:sldId id="366" r:id="rId24"/>
    <p:sldId id="262" r:id="rId2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C2659-AC1A-4915-AB22-27D6F32A7C20}" v="1" dt="2020-06-16T19:50:18.007"/>
    <p1510:client id="{311950E8-C1D8-46EB-A0F6-37F5CD102D08}" v="116" dt="2020-06-17T19:01:35.990"/>
    <p1510:client id="{4391A510-4688-486A-87DD-6EFA7016F57D}" v="1" dt="2020-06-16T19:46:22.309"/>
    <p1510:client id="{52C88B5F-A29B-4D4D-A154-7426AAA8502A}" v="29" dt="2020-06-18T14:54:40.354"/>
    <p1510:client id="{6112CCE5-3E44-460C-AD0A-33C59236492D}" v="51" dt="2020-06-17T22:35:29.337"/>
    <p1510:client id="{7A09DC35-5050-42F7-82C2-0FDB2E3229FE}" v="1" dt="2020-06-16T18:52:42.078"/>
    <p1510:client id="{7CD164BB-127A-46D9-8F89-415016881854}" v="322" dt="2020-06-17T21:05:54.775"/>
    <p1510:client id="{C0DE22CF-F352-1721-E410-4A2DF906ABA5}" v="43" dt="2020-06-10T18:45:47.470"/>
    <p1510:client id="{C60A6696-4D36-4E0D-AB09-30875C2E1EE3}" v="57" dt="2020-06-17T18:48:21.908"/>
    <p1510:client id="{D20EBDC5-DEE1-4D93-9E3F-DA5E1BF35B32}" v="12" dt="2020-06-10T20:36:56.435"/>
    <p1510:client id="{DF9DD4F7-D3A1-452E-986B-B6FC24B5320A}" v="2" dt="2020-06-10T20:31:28.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C994C5-A836-488C-BFFF-A8F1E73DE1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96BBFFC-55B0-460C-9A97-855958C12D9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8CC232B-D3E9-4BA7-857B-32590078F4DC}" type="datetimeFigureOut">
              <a:rPr lang="en-US"/>
              <a:pPr>
                <a:defRPr/>
              </a:pPr>
              <a:t>2/16/2021</a:t>
            </a:fld>
            <a:endParaRPr lang="en-US"/>
          </a:p>
        </p:txBody>
      </p:sp>
      <p:sp>
        <p:nvSpPr>
          <p:cNvPr id="4" name="Slide Image Placeholder 3">
            <a:extLst>
              <a:ext uri="{FF2B5EF4-FFF2-40B4-BE49-F238E27FC236}">
                <a16:creationId xmlns:a16="http://schemas.microsoft.com/office/drawing/2014/main" id="{92A8F9B7-CF6C-404A-A041-1215D12DD27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76B9E01-9803-4EA8-89EB-7646643D435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2979DCC-B266-40B4-855C-ADD25DEF461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F0F2AF50-7E76-43FF-B826-23E13C68AAB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8195E18-8822-4684-B3D6-4338CCB0F2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7C8F0F6-E5ED-46D0-9B6D-E06017D27B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27E9917-E36A-4357-AC37-8B68BFEF9D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Read the following quote, ask student to Think-Turn-Tell to give an example about how this might apply at school.  </a:t>
            </a:r>
          </a:p>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1DC1A2FC-1BD9-4B7A-B944-8766244F3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2867A9-D8D1-4A62-B7BC-1360D171C7A0}" type="slidenum">
              <a:rPr lang="en-US" altLang="en-US" smtClean="0"/>
              <a:pPr/>
              <a:t>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072A0CB-BE5F-4188-97F7-5B1DD484B1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7C04F44-B18C-49CF-94C0-867C9FAC96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student group posters and have students add these resources if they are not on the poster already.</a:t>
            </a:r>
          </a:p>
        </p:txBody>
      </p:sp>
      <p:sp>
        <p:nvSpPr>
          <p:cNvPr id="25604" name="Slide Number Placeholder 3">
            <a:extLst>
              <a:ext uri="{FF2B5EF4-FFF2-40B4-BE49-F238E27FC236}">
                <a16:creationId xmlns:a16="http://schemas.microsoft.com/office/drawing/2014/main" id="{C6308D47-BA83-40BF-B756-C60B65E594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C88149B-900F-4961-8F60-1DAA870AECE0}" type="slidenum">
              <a:rPr lang="en-US" altLang="en-US" smtClean="0"/>
              <a:pPr/>
              <a:t>14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88195E18-8822-4684-B3D6-4338CCB0F21B}" type="slidenum">
              <a:rPr lang="en-US" altLang="en-US"/>
              <a:pPr>
                <a:defRPr/>
              </a:pPr>
              <a:t>15</a:t>
            </a:fld>
            <a:endParaRPr lang="en-US" altLang="en-US"/>
          </a:p>
        </p:txBody>
      </p:sp>
    </p:spTree>
    <p:extLst>
      <p:ext uri="{BB962C8B-B14F-4D97-AF65-F5344CB8AC3E}">
        <p14:creationId xmlns:p14="http://schemas.microsoft.com/office/powerpoint/2010/main" val="101268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106">
            <a:extLst>
              <a:ext uri="{FF2B5EF4-FFF2-40B4-BE49-F238E27FC236}">
                <a16:creationId xmlns:a16="http://schemas.microsoft.com/office/drawing/2014/main" id="{21EEDBE1-5A37-46DB-93C9-705DE595C298}"/>
              </a:ext>
            </a:extLst>
          </p:cNvPr>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8675" name="Shape 107">
            <a:extLst>
              <a:ext uri="{FF2B5EF4-FFF2-40B4-BE49-F238E27FC236}">
                <a16:creationId xmlns:a16="http://schemas.microsoft.com/office/drawing/2014/main" id="{10FDCFF6-2B83-4944-ADF0-96BEC732335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marL="457200" indent="-298450" eaLnBrk="1" hangingPunct="1">
              <a:lnSpc>
                <a:spcPct val="115000"/>
              </a:lnSpc>
              <a:spcBef>
                <a:spcPct val="0"/>
              </a:spcBef>
              <a:buClr>
                <a:srgbClr val="44546A"/>
              </a:buClr>
              <a:buSzPts val="1100"/>
              <a:buFont typeface="Arial" panose="020B0604020202020204" pitchFamily="34" charset="0"/>
              <a:buChar char="●"/>
            </a:pPr>
            <a:r>
              <a:rPr lang="en-US" altLang="en-US" sz="1100">
                <a:solidFill>
                  <a:srgbClr val="44546A"/>
                </a:solidFill>
                <a:latin typeface="Arial" panose="020B0604020202020204" pitchFamily="34" charset="0"/>
                <a:cs typeface="Arial" panose="020B0604020202020204" pitchFamily="34" charset="0"/>
                <a:sym typeface="Arial" panose="020B0604020202020204" pitchFamily="34" charset="0"/>
              </a:rPr>
              <a:t>Students who intend to abuse the SafeVoice program will be tying up the lines for someone who wants to use the program correctly.  Use it for serious concerns. Show it respect, it was created to protect you.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B55C3D22-D302-494A-B776-1B1943CEFB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821703B-124F-4A44-9DE4-27A923F773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Positive Post-its</a:t>
            </a:r>
            <a:r>
              <a:rPr lang="en-US" altLang="en-US" dirty="0"/>
              <a:t> </a:t>
            </a:r>
          </a:p>
          <a:p>
            <a:r>
              <a:rPr lang="en-US" altLang="en-US" dirty="0"/>
              <a:t>Students write down 3 positive outcomes on 3 different sticky notes related to taking action and getting help – put up on posters (self, school, community) around the room.  Tie back into quote- “Change the action, and the result changes.”  Remind students of the importance of a positive school climate and culture and how their actions contribute to that. </a:t>
            </a:r>
            <a:r>
              <a:rPr lang="en-US" dirty="0"/>
              <a:t>Become an advocate or self-advocate. An advocate helps others get what they need. A self-advocate communicates their own needs</a:t>
            </a:r>
          </a:p>
          <a:p>
            <a:endParaRPr lang="en-US" altLang="en-US"/>
          </a:p>
          <a:p>
            <a:r>
              <a:rPr lang="en-US" altLang="en-US" dirty="0"/>
              <a:t>Quick review with students when done </a:t>
            </a:r>
            <a:endParaRPr lang="en-US" altLang="en-US" dirty="0">
              <a:cs typeface="Calibri"/>
            </a:endParaRPr>
          </a:p>
          <a:p>
            <a:endParaRPr lang="en-US" altLang="en-US"/>
          </a:p>
        </p:txBody>
      </p:sp>
      <p:sp>
        <p:nvSpPr>
          <p:cNvPr id="34820" name="Slide Number Placeholder 3">
            <a:extLst>
              <a:ext uri="{FF2B5EF4-FFF2-40B4-BE49-F238E27FC236}">
                <a16:creationId xmlns:a16="http://schemas.microsoft.com/office/drawing/2014/main" id="{8ADE9C20-14F8-4472-B362-CA3AC1CC57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14EAC76-BD19-4C0D-8A6F-0EFFE7E61578}" type="slidenum">
              <a:rPr lang="en-US" altLang="en-US" smtClean="0"/>
              <a:pPr/>
              <a:t>20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AE7A603-B15F-4B2A-B0DF-8FD612E6503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97A90B3-DBFA-4F0C-91EA-61A4909A9A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47617F3A-3389-4695-80BF-6A4FAB2ED3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6C42FEA-AB6F-44A4-BEF7-42A8117DA356}" type="slidenum">
              <a:rPr lang="en-US" altLang="en-US" smtClean="0"/>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92CC005-0BF2-439A-B174-BEFFC5D012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4990328-5169-4138-A848-F3E749DD22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cs typeface="Calibri"/>
              </a:rPr>
              <a:t>Teacher- Introduce key vocabulary words and review definitions on slides 6, 7, 8.  Students can follow along and fill in the blank with the Lesson 1- Vocabulary Fill-in the blank handout. Vocabulary words will be further explored in Civil Rights &amp; Me Lessons 2, 3, 4</a:t>
            </a:r>
            <a:endParaRPr lang="en-US" altLang="en-US" b="1" dirty="0"/>
          </a:p>
          <a:p>
            <a:pPr>
              <a:spcBef>
                <a:spcPct val="0"/>
              </a:spcBef>
            </a:pPr>
            <a:endParaRPr lang="en-US" altLang="en-US" b="1" dirty="0"/>
          </a:p>
          <a:p>
            <a:r>
              <a:rPr lang="en-US" b="1" dirty="0"/>
              <a:t>Civil Rights- </a:t>
            </a:r>
            <a:r>
              <a:rPr lang="en-US" dirty="0"/>
              <a:t>the rights of citizens to </a:t>
            </a:r>
            <a:r>
              <a:rPr lang="en-US" b="1" u="sng" dirty="0"/>
              <a:t>political</a:t>
            </a:r>
            <a:r>
              <a:rPr lang="en-US" dirty="0"/>
              <a:t> and </a:t>
            </a:r>
            <a:r>
              <a:rPr lang="en-US" b="1" u="sng" dirty="0"/>
              <a:t>social</a:t>
            </a:r>
            <a:r>
              <a:rPr lang="en-US" dirty="0"/>
              <a:t> freedom and </a:t>
            </a:r>
            <a:r>
              <a:rPr lang="en-US" b="1" u="sng" dirty="0"/>
              <a:t>equality.</a:t>
            </a:r>
            <a:endParaRPr lang="en-US" dirty="0"/>
          </a:p>
          <a:p>
            <a:endParaRPr lang="en-US" b="1" u="sng" dirty="0"/>
          </a:p>
          <a:p>
            <a:r>
              <a:rPr lang="en-US" b="1" dirty="0"/>
              <a:t>Bullying</a:t>
            </a:r>
            <a:r>
              <a:rPr lang="en-US" dirty="0"/>
              <a:t>- </a:t>
            </a:r>
            <a:r>
              <a:rPr lang="en-US" b="1" u="sng" dirty="0"/>
              <a:t>Intentional </a:t>
            </a:r>
            <a:r>
              <a:rPr lang="en-US" dirty="0"/>
              <a:t>(done on purpose) </a:t>
            </a:r>
            <a:r>
              <a:rPr lang="en-US" b="1" dirty="0"/>
              <a:t>written</a:t>
            </a:r>
            <a:r>
              <a:rPr lang="en-US" dirty="0"/>
              <a:t>, </a:t>
            </a:r>
            <a:r>
              <a:rPr lang="en-US" b="1" dirty="0"/>
              <a:t>verbal</a:t>
            </a:r>
            <a:r>
              <a:rPr lang="en-US" dirty="0"/>
              <a:t> or </a:t>
            </a:r>
            <a:r>
              <a:rPr lang="en-US" b="1" dirty="0"/>
              <a:t>electronic</a:t>
            </a:r>
            <a:r>
              <a:rPr lang="en-US" dirty="0"/>
              <a:t> expressions or physical act(s) or gesture(s) directed at a person or group of persons. </a:t>
            </a:r>
            <a:endParaRPr lang="en-US" dirty="0">
              <a:cs typeface="Calibri"/>
            </a:endParaRPr>
          </a:p>
          <a:p>
            <a:pPr marL="171450" indent="-171450">
              <a:buFont typeface="Arial"/>
              <a:buChar char="•"/>
            </a:pPr>
            <a:r>
              <a:rPr lang="en-US" b="1" u="sng" dirty="0"/>
              <a:t>Unwanted</a:t>
            </a:r>
            <a:endParaRPr lang="en-US" dirty="0">
              <a:cs typeface="Calibri" panose="020F0502020204030204"/>
            </a:endParaRPr>
          </a:p>
          <a:p>
            <a:pPr marL="171450" indent="-171450">
              <a:buFont typeface="Arial"/>
              <a:buChar char="•"/>
            </a:pPr>
            <a:r>
              <a:rPr lang="en-US" dirty="0"/>
              <a:t>Repeated or single </a:t>
            </a:r>
            <a:r>
              <a:rPr lang="en-US" b="1" u="sng" dirty="0"/>
              <a:t>severe</a:t>
            </a:r>
            <a:r>
              <a:rPr lang="en-US" dirty="0"/>
              <a:t> act</a:t>
            </a:r>
            <a:endParaRPr lang="en-US" dirty="0">
              <a:cs typeface="Calibri"/>
            </a:endParaRPr>
          </a:p>
          <a:p>
            <a:pPr marL="171450" indent="-171450">
              <a:buFont typeface="Arial"/>
              <a:buChar char="•"/>
            </a:pPr>
            <a:r>
              <a:rPr lang="en-US" dirty="0"/>
              <a:t>Creates an </a:t>
            </a:r>
            <a:r>
              <a:rPr lang="en-US" b="1" u="sng" dirty="0"/>
              <a:t>imbalance</a:t>
            </a:r>
            <a:r>
              <a:rPr lang="en-US" dirty="0"/>
              <a:t> of </a:t>
            </a:r>
            <a:r>
              <a:rPr lang="en-US" b="1" u="sng" dirty="0"/>
              <a:t>power.</a:t>
            </a:r>
            <a:r>
              <a:rPr lang="en-US" dirty="0"/>
              <a:t>  </a:t>
            </a:r>
            <a:endParaRPr lang="en-US" dirty="0">
              <a:cs typeface="Calibri"/>
            </a:endParaRPr>
          </a:p>
          <a:p>
            <a:endParaRPr lang="en-US" dirty="0">
              <a:cs typeface="Calibri"/>
            </a:endParaRPr>
          </a:p>
          <a:p>
            <a:r>
              <a:rPr lang="en-US" b="1" dirty="0"/>
              <a:t>Cyberbullying</a:t>
            </a:r>
            <a:r>
              <a:rPr lang="en-US" dirty="0"/>
              <a:t>-Bullying through the use of </a:t>
            </a:r>
            <a:r>
              <a:rPr lang="en-US" b="1" u="sng" dirty="0"/>
              <a:t>electronic communication</a:t>
            </a:r>
            <a:r>
              <a:rPr lang="en-US" dirty="0"/>
              <a:t>. The term also includes </a:t>
            </a:r>
            <a:r>
              <a:rPr lang="en-US" b="1" u="sng" dirty="0"/>
              <a:t>transmitting</a:t>
            </a:r>
            <a:r>
              <a:rPr lang="en-US" dirty="0"/>
              <a:t> or distributing a sexual image of a minor.</a:t>
            </a:r>
            <a:endParaRPr lang="en-US" dirty="0">
              <a:cs typeface="Calibri"/>
            </a:endParaRPr>
          </a:p>
          <a:p>
            <a:endParaRPr lang="en-US" b="1" dirty="0"/>
          </a:p>
          <a:p>
            <a:r>
              <a:rPr lang="en-US" b="1" dirty="0"/>
              <a:t>Harassment-</a:t>
            </a:r>
            <a:r>
              <a:rPr lang="en-US" dirty="0"/>
              <a:t> </a:t>
            </a:r>
            <a:r>
              <a:rPr lang="en-US" b="1" u="sng" dirty="0"/>
              <a:t>Unwelcome</a:t>
            </a:r>
            <a:r>
              <a:rPr lang="en-US" dirty="0"/>
              <a:t> conduct that is based on </a:t>
            </a:r>
            <a:r>
              <a:rPr lang="en-US" b="1" u="sng" dirty="0"/>
              <a:t>race,</a:t>
            </a:r>
            <a:r>
              <a:rPr lang="en-US" dirty="0"/>
              <a:t> color, </a:t>
            </a:r>
            <a:r>
              <a:rPr lang="en-US" b="1" u="sng" dirty="0"/>
              <a:t>religion</a:t>
            </a:r>
            <a:r>
              <a:rPr lang="en-US" dirty="0"/>
              <a:t>, sex (including pregnancy), national origin, age (40 or older), </a:t>
            </a:r>
            <a:r>
              <a:rPr lang="en-US" b="1" u="sng" dirty="0"/>
              <a:t>disability</a:t>
            </a:r>
            <a:r>
              <a:rPr lang="en-US" dirty="0"/>
              <a:t> or genetic information. </a:t>
            </a:r>
            <a:endParaRPr lang="en-US"/>
          </a:p>
          <a:p>
            <a:endParaRPr lang="en-US"/>
          </a:p>
          <a:p>
            <a:r>
              <a:rPr lang="en-US" dirty="0"/>
              <a:t>Harassment becomes </a:t>
            </a:r>
            <a:r>
              <a:rPr lang="en-US" b="1" u="sng" dirty="0"/>
              <a:t>unlawful</a:t>
            </a:r>
            <a:r>
              <a:rPr lang="en-US" dirty="0"/>
              <a:t> when enduring the offensive conduct becomes a condition of continued employment; or the conduct is severe or </a:t>
            </a:r>
            <a:r>
              <a:rPr lang="en-US" b="1" u="sng" dirty="0"/>
              <a:t>pervasive</a:t>
            </a:r>
            <a:r>
              <a:rPr lang="en-US" dirty="0"/>
              <a:t> enough to create a work (learning) environment that a reasonable person would consider </a:t>
            </a:r>
            <a:r>
              <a:rPr lang="en-US" b="1" u="sng" dirty="0"/>
              <a:t>intimidating, hostile, or abusive.</a:t>
            </a:r>
            <a:endParaRPr lang="en-US" dirty="0">
              <a:cs typeface="Calibri"/>
            </a:endParaRPr>
          </a:p>
          <a:p>
            <a:r>
              <a:rPr lang="en-US" b="1" u="sng" dirty="0"/>
              <a:t> </a:t>
            </a:r>
            <a:endParaRPr lang="en-US" dirty="0"/>
          </a:p>
          <a:p>
            <a:r>
              <a:rPr lang="en-US" b="1" dirty="0"/>
              <a:t>Discrimination- </a:t>
            </a:r>
            <a:r>
              <a:rPr lang="en-US" dirty="0"/>
              <a:t>The </a:t>
            </a:r>
            <a:r>
              <a:rPr lang="en-US" b="1" dirty="0"/>
              <a:t>distinguishing</a:t>
            </a:r>
            <a:r>
              <a:rPr lang="en-US" dirty="0"/>
              <a:t> treatment of an individual based on their actual or perceived </a:t>
            </a:r>
            <a:r>
              <a:rPr lang="en-US" b="1" u="sng" dirty="0"/>
              <a:t>membership</a:t>
            </a:r>
            <a:r>
              <a:rPr lang="en-US" dirty="0"/>
              <a:t> in a certain group or category, in a way that is </a:t>
            </a:r>
            <a:r>
              <a:rPr lang="en-US" b="1" dirty="0"/>
              <a:t>worse </a:t>
            </a:r>
            <a:r>
              <a:rPr lang="en-US" dirty="0"/>
              <a:t>than the way people are usually treated.</a:t>
            </a:r>
            <a:endParaRPr lang="en-US" dirty="0">
              <a:cs typeface="Calibri"/>
            </a:endParaRPr>
          </a:p>
          <a:p>
            <a:pPr marL="171450" indent="-171450">
              <a:buFont typeface="Arial"/>
              <a:buChar char="•"/>
            </a:pPr>
            <a:r>
              <a:rPr lang="en-US" b="1" dirty="0"/>
              <a:t>Protected Classes:</a:t>
            </a:r>
            <a:r>
              <a:rPr lang="en-US" dirty="0"/>
              <a:t> Race, color, national origin or ethnic group identification, marital status, ancestry, sex, sexual orientation, gender identity or expression, genetic information, religion, age, mental or physical disability, military or veteran’s status</a:t>
            </a:r>
            <a:endParaRPr lang="en-US" dirty="0">
              <a:cs typeface="Calibri"/>
            </a:endParaRPr>
          </a:p>
          <a:p>
            <a:pPr marL="171450" indent="-171450">
              <a:buFont typeface="Arial"/>
              <a:buChar char="•"/>
            </a:pPr>
            <a:r>
              <a:rPr lang="en-US" b="1" dirty="0"/>
              <a:t>“Disability”</a:t>
            </a:r>
            <a:r>
              <a:rPr lang="en-US" dirty="0"/>
              <a:t> means, with respect to a person: 1) a physical or mental impairment that substantially limits one or more of the major life activities of the person.</a:t>
            </a:r>
            <a:endParaRPr lang="en-US" dirty="0">
              <a:cs typeface="Calibri"/>
            </a:endParaRPr>
          </a:p>
          <a:p>
            <a:pPr marL="171450" indent="-171450">
              <a:buFont typeface="Arial"/>
              <a:buChar char="•"/>
            </a:pPr>
            <a:r>
              <a:rPr lang="en-US" b="1" dirty="0"/>
              <a:t>“Gender identity or expression”</a:t>
            </a:r>
            <a:r>
              <a:rPr lang="en-US" dirty="0"/>
              <a:t> means a gender-related identity, appearance, expression or behavior of a person, regardless of the person’s assigned sex at birth.</a:t>
            </a:r>
            <a:endParaRPr lang="en-US" dirty="0">
              <a:cs typeface="Calibri"/>
            </a:endParaRPr>
          </a:p>
          <a:p>
            <a:pPr marL="171450" indent="-171450">
              <a:buFont typeface="Arial"/>
              <a:buChar char="•"/>
            </a:pPr>
            <a:r>
              <a:rPr lang="en-US" b="1" dirty="0"/>
              <a:t>“Sexual orientation”</a:t>
            </a:r>
            <a:r>
              <a:rPr lang="en-US" dirty="0"/>
              <a:t> means having or being perceived as having an orientation for heterosexuality, homosexuality or bisexuality.</a:t>
            </a:r>
            <a:endParaRPr lang="en-US" dirty="0">
              <a:cs typeface="Calibri"/>
            </a:endParaRPr>
          </a:p>
          <a:p>
            <a:r>
              <a:rPr lang="en-US" dirty="0"/>
              <a:t> </a:t>
            </a:r>
            <a:endParaRPr lang="en-US" dirty="0">
              <a:cs typeface="Calibri"/>
            </a:endParaRPr>
          </a:p>
          <a:p>
            <a:r>
              <a:rPr lang="en-US" b="1" dirty="0"/>
              <a:t>Retaliation-</a:t>
            </a:r>
            <a:r>
              <a:rPr lang="en-US" dirty="0"/>
              <a:t>the adverse action (e.g. </a:t>
            </a:r>
            <a:r>
              <a:rPr lang="en-US" b="1" u="sng" dirty="0"/>
              <a:t>payback</a:t>
            </a:r>
            <a:r>
              <a:rPr lang="en-US" dirty="0"/>
              <a:t>, retribution, </a:t>
            </a:r>
            <a:r>
              <a:rPr lang="en-US" b="1" u="sng" dirty="0"/>
              <a:t>revenge</a:t>
            </a:r>
            <a:r>
              <a:rPr lang="en-US" dirty="0"/>
              <a:t>) taken against an individual for engaging in </a:t>
            </a:r>
            <a:r>
              <a:rPr lang="en-US" b="1" u="sng" dirty="0"/>
              <a:t>legally</a:t>
            </a:r>
            <a:r>
              <a:rPr lang="en-US" dirty="0"/>
              <a:t> protected activity such as making a report or </a:t>
            </a:r>
            <a:r>
              <a:rPr lang="en-US" b="1" u="sng" dirty="0"/>
              <a:t>telling</a:t>
            </a:r>
            <a:r>
              <a:rPr lang="en-US" dirty="0"/>
              <a:t> of harassment or school site investigations. </a:t>
            </a:r>
            <a:endParaRPr lang="en-US" dirty="0">
              <a:cs typeface="Calibri"/>
            </a:endParaRPr>
          </a:p>
          <a:p>
            <a:r>
              <a:rPr lang="en-US" dirty="0"/>
              <a:t> </a:t>
            </a:r>
            <a:endParaRPr lang="en-US" dirty="0">
              <a:cs typeface="Calibri"/>
            </a:endParaRPr>
          </a:p>
          <a:p>
            <a:r>
              <a:rPr lang="en-US" b="1" dirty="0"/>
              <a:t>Intimidation- </a:t>
            </a:r>
            <a:r>
              <a:rPr lang="en-US" dirty="0"/>
              <a:t>Intentional behavior that would cause an ordinary person to </a:t>
            </a:r>
            <a:r>
              <a:rPr lang="en-US" b="1" u="sng" dirty="0"/>
              <a:t>fear</a:t>
            </a:r>
            <a:r>
              <a:rPr lang="en-US" dirty="0"/>
              <a:t> harm or </a:t>
            </a:r>
            <a:r>
              <a:rPr lang="en-US" b="1" u="sng" dirty="0"/>
              <a:t>injury.</a:t>
            </a:r>
            <a:endParaRPr lang="en-US" dirty="0"/>
          </a:p>
          <a:p>
            <a:r>
              <a:rPr lang="en-US" dirty="0"/>
              <a:t> </a:t>
            </a:r>
            <a:endParaRPr lang="en-US" dirty="0">
              <a:cs typeface="Calibri"/>
            </a:endParaRPr>
          </a:p>
          <a:p>
            <a:pPr>
              <a:spcBef>
                <a:spcPct val="0"/>
              </a:spcBef>
            </a:pPr>
            <a:r>
              <a:rPr lang="en-US" dirty="0"/>
              <a:t> </a:t>
            </a:r>
            <a:endParaRPr lang="en-US" altLang="en-US" dirty="0">
              <a:cs typeface="Calibri"/>
            </a:endParaRPr>
          </a:p>
        </p:txBody>
      </p:sp>
      <p:sp>
        <p:nvSpPr>
          <p:cNvPr id="12292" name="Slide Number Placeholder 3">
            <a:extLst>
              <a:ext uri="{FF2B5EF4-FFF2-40B4-BE49-F238E27FC236}">
                <a16:creationId xmlns:a16="http://schemas.microsoft.com/office/drawing/2014/main" id="{755BB289-5D72-45F9-9313-A6150DA30C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8D445B-9BA6-4DC3-A371-79A6F94B2295}" type="slidenum">
              <a:rPr lang="en-US" altLang="en-US" smtClean="0"/>
              <a:pPr/>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panose="020F0502020204030204"/>
              </a:rPr>
              <a:t>Groups- </a:t>
            </a:r>
          </a:p>
          <a:p>
            <a:pPr marL="171450" indent="-171450">
              <a:buFont typeface="Arial"/>
              <a:buChar char="•"/>
            </a:pPr>
            <a:r>
              <a:rPr lang="en-US" b="1" dirty="0"/>
              <a:t>Protected Classes:</a:t>
            </a:r>
            <a:r>
              <a:rPr lang="en-US" dirty="0"/>
              <a:t> Race, color, national origin or ethnic group identification, marital status, ancestry, sex, sexual orientation, gender identity or expression, genetic information, religion, age, mental or physical disability, military or veteran’s status </a:t>
            </a:r>
            <a:endParaRPr lang="en-US" dirty="0">
              <a:cs typeface="Calibri"/>
            </a:endParaRPr>
          </a:p>
          <a:p>
            <a:pPr marL="171450" indent="-171450">
              <a:buFont typeface="Arial"/>
              <a:buChar char="•"/>
            </a:pPr>
            <a:r>
              <a:rPr lang="en-US" b="1" dirty="0"/>
              <a:t>“Disability”</a:t>
            </a:r>
            <a:r>
              <a:rPr lang="en-US" dirty="0"/>
              <a:t> means, with respect to a person: 1) a physical or mental impairment that substantially limits one or more of the major life activities of the person. </a:t>
            </a:r>
            <a:endParaRPr lang="en-US" dirty="0">
              <a:cs typeface="Calibri"/>
            </a:endParaRPr>
          </a:p>
          <a:p>
            <a:pPr marL="171450" indent="-171450">
              <a:buFont typeface="Arial"/>
              <a:buChar char="•"/>
            </a:pPr>
            <a:r>
              <a:rPr lang="en-US" b="1" dirty="0"/>
              <a:t>“Gender identity or expression”</a:t>
            </a:r>
            <a:r>
              <a:rPr lang="en-US" dirty="0"/>
              <a:t> means a gender-related identity, appearance, expression or behavior of a person, regardless of the person’s assigned sex at birth. </a:t>
            </a:r>
            <a:endParaRPr lang="en-US" dirty="0">
              <a:cs typeface="Calibri"/>
            </a:endParaRPr>
          </a:p>
          <a:p>
            <a:pPr marL="171450" indent="-171450">
              <a:buFont typeface="Arial"/>
              <a:buChar char="•"/>
            </a:pPr>
            <a:r>
              <a:rPr lang="en-US" b="1" dirty="0"/>
              <a:t>“Sexual orientation”</a:t>
            </a:r>
            <a:r>
              <a:rPr lang="en-US" dirty="0"/>
              <a:t> means having or being perceived as having an orientation for heterosexuality, homosexuality or bisexuality. </a:t>
            </a:r>
            <a:endParaRPr lang="en-US" dirty="0">
              <a:cs typeface="Calibri"/>
            </a:endParaRPr>
          </a:p>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pPr>
              <a:defRPr/>
            </a:pPr>
            <a:fld id="{88195E18-8822-4684-B3D6-4338CCB0F21B}" type="slidenum">
              <a:rPr lang="en-US" altLang="en-US"/>
              <a:pPr>
                <a:defRPr/>
              </a:pPr>
              <a:t>7</a:t>
            </a:fld>
            <a:endParaRPr lang="en-US" altLang="en-US"/>
          </a:p>
        </p:txBody>
      </p:sp>
    </p:spTree>
    <p:extLst>
      <p:ext uri="{BB962C8B-B14F-4D97-AF65-F5344CB8AC3E}">
        <p14:creationId xmlns:p14="http://schemas.microsoft.com/office/powerpoint/2010/main" val="69411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Calibri"/>
            </a:endParaRPr>
          </a:p>
        </p:txBody>
      </p:sp>
      <p:sp>
        <p:nvSpPr>
          <p:cNvPr id="4" name="Slide Number Placeholder 3"/>
          <p:cNvSpPr>
            <a:spLocks noGrp="1"/>
          </p:cNvSpPr>
          <p:nvPr>
            <p:ph type="sldNum" sz="quarter" idx="5"/>
          </p:nvPr>
        </p:nvSpPr>
        <p:spPr/>
        <p:txBody>
          <a:bodyPr/>
          <a:lstStyle/>
          <a:p>
            <a:pPr>
              <a:defRPr/>
            </a:pPr>
            <a:fld id="{88195E18-8822-4684-B3D6-4338CCB0F21B}" type="slidenum">
              <a:rPr lang="en-US" altLang="en-US"/>
              <a:pPr>
                <a:defRPr/>
              </a:pPr>
              <a:t>8</a:t>
            </a:fld>
            <a:endParaRPr lang="en-US" altLang="en-US"/>
          </a:p>
        </p:txBody>
      </p:sp>
    </p:spTree>
    <p:extLst>
      <p:ext uri="{BB962C8B-B14F-4D97-AF65-F5344CB8AC3E}">
        <p14:creationId xmlns:p14="http://schemas.microsoft.com/office/powerpoint/2010/main" val="147822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4F522BB-8682-4905-8611-82C1C44F0E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5089E6D-44A2-4FF1-B2DA-9479E5483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7300BCF6-8989-49EA-BF79-8EB94A4BC7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CB2411D-5616-43F8-A11C-99C95CB9DB36}" type="slidenum">
              <a:rPr lang="en-US" altLang="en-US" smtClean="0"/>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5B95577-B873-46BD-A386-3953ACFA23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2EABDBDD-D9BE-44A8-82C9-9B12DCDBC9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06A970E4-C414-477D-8252-8D647B6397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FE5C630-7FF0-4D90-826A-8A94B8AC8543}" type="slidenum">
              <a:rPr lang="en-US" altLang="en-US" smtClean="0"/>
              <a:pPr/>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0FAD0C6-35B9-4C5F-A753-9BA90DE927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89BAF8B-07FD-4756-B70B-C805C908E1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Teacher</a:t>
            </a:r>
            <a:r>
              <a:rPr lang="en-US" altLang="en-US"/>
              <a:t>- Tap into students’ prior knowledge about getting help.   Have  a class discussion about what to do if their rights have been violated or they are worried about someone's safety.  </a:t>
            </a:r>
            <a:endParaRPr lang="en-US"/>
          </a:p>
          <a:p>
            <a:pPr>
              <a:spcBef>
                <a:spcPct val="0"/>
              </a:spcBef>
            </a:pPr>
            <a:endParaRPr lang="en-US" altLang="en-US" b="1" dirty="0"/>
          </a:p>
          <a:p>
            <a:pPr>
              <a:spcBef>
                <a:spcPct val="0"/>
              </a:spcBef>
            </a:pPr>
            <a:r>
              <a:rPr lang="en-US" altLang="en-US" b="1"/>
              <a:t>Optional</a:t>
            </a:r>
            <a:r>
              <a:rPr lang="en-US" altLang="en-US" dirty="0"/>
              <a:t> </a:t>
            </a:r>
            <a:r>
              <a:rPr lang="en-US" altLang="en-US" b="1"/>
              <a:t>Activitiy</a:t>
            </a:r>
            <a:r>
              <a:rPr lang="en-US" altLang="en-US"/>
              <a:t>: students make a group poster about how to take action- </a:t>
            </a:r>
            <a:r>
              <a:rPr lang="en-US" altLang="en-US" b="1" dirty="0"/>
              <a:t>who</a:t>
            </a:r>
            <a:r>
              <a:rPr lang="en-US" altLang="en-US" dirty="0"/>
              <a:t> they can talk to, </a:t>
            </a:r>
            <a:r>
              <a:rPr lang="en-US" altLang="en-US" b="1" dirty="0"/>
              <a:t>how</a:t>
            </a:r>
            <a:r>
              <a:rPr lang="en-US" altLang="en-US" dirty="0"/>
              <a:t> to report the information, </a:t>
            </a:r>
            <a:r>
              <a:rPr lang="en-US" altLang="en-US" b="1" dirty="0"/>
              <a:t>where</a:t>
            </a:r>
            <a:r>
              <a:rPr lang="en-US" altLang="en-US" dirty="0"/>
              <a:t> to report the information, examples of </a:t>
            </a:r>
            <a:r>
              <a:rPr lang="en-US" altLang="en-US" b="1" dirty="0"/>
              <a:t>what</a:t>
            </a:r>
            <a:r>
              <a:rPr lang="en-US" altLang="en-US" dirty="0"/>
              <a:t> to report. </a:t>
            </a:r>
            <a:endParaRPr lang="en-US">
              <a:cs typeface="Calibri"/>
            </a:endParaRPr>
          </a:p>
        </p:txBody>
      </p:sp>
      <p:sp>
        <p:nvSpPr>
          <p:cNvPr id="18436" name="Slide Number Placeholder 3">
            <a:extLst>
              <a:ext uri="{FF2B5EF4-FFF2-40B4-BE49-F238E27FC236}">
                <a16:creationId xmlns:a16="http://schemas.microsoft.com/office/drawing/2014/main" id="{F7326461-8763-4031-A469-18E6AF3BFF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B8D100-4542-4CF6-98A6-0200105A180F}" type="slidenum">
              <a:rPr lang="en-US" altLang="en-US" smtClean="0"/>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D2CB8E1-02A5-4859-838B-5564D96A0D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4C3FA53-1655-43E3-B514-5E5D3B1A78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Teacher</a:t>
            </a:r>
            <a:r>
              <a:rPr lang="en-US" altLang="en-US"/>
              <a:t>- Stresses to students why reporting is different than snitching.  Emphasize building a positive climate and culture in the school.</a:t>
            </a:r>
          </a:p>
          <a:p>
            <a:pPr eaLnBrk="1" hangingPunct="1">
              <a:spcBef>
                <a:spcPct val="0"/>
              </a:spcBef>
            </a:pPr>
            <a:r>
              <a:rPr lang="en-US" altLang="en-US" b="1"/>
              <a:t>Tie discussion back into original quote “</a:t>
            </a:r>
            <a:r>
              <a:rPr lang="en-US" altLang="en-US"/>
              <a:t>“Change the belief, and the thinking changes. Change the thinking, and the action changes.  Change the action, and the result changes.” - John Assaraf </a:t>
            </a:r>
          </a:p>
        </p:txBody>
      </p:sp>
      <p:sp>
        <p:nvSpPr>
          <p:cNvPr id="20484" name="Slide Number Placeholder 3">
            <a:extLst>
              <a:ext uri="{FF2B5EF4-FFF2-40B4-BE49-F238E27FC236}">
                <a16:creationId xmlns:a16="http://schemas.microsoft.com/office/drawing/2014/main" id="{3C50C4A9-4ED8-4551-92F0-50BB1B396A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C2B92B-0467-4470-8CDC-DA95EF270C7B}" type="slidenum">
              <a:rPr lang="en-US" altLang="en-US" smtClean="0"/>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C30513-546C-48B8-9C06-124DA417A8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72D18D3-6A0C-4739-BFD0-EA9FDB5F1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Calibri"/>
              </a:rPr>
              <a:t>Teacher- reminds students of the difference between telling/report and tattling/snitching.  Remind students of why it's important to be an advocate for their own needs.</a:t>
            </a:r>
            <a:endParaRPr lang="en-US" altLang="en-US" dirty="0"/>
          </a:p>
        </p:txBody>
      </p:sp>
      <p:sp>
        <p:nvSpPr>
          <p:cNvPr id="22532" name="Slide Number Placeholder 3">
            <a:extLst>
              <a:ext uri="{FF2B5EF4-FFF2-40B4-BE49-F238E27FC236}">
                <a16:creationId xmlns:a16="http://schemas.microsoft.com/office/drawing/2014/main" id="{7A52AD30-7252-4F82-99BD-9D3630D47D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4FEC1C-810D-4E51-80E7-CFA0DE4D699B}" type="slidenum">
              <a:rPr lang="en-US" altLang="en-US" smtClean="0"/>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75412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3408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79600"/>
            <a:ext cx="8229600" cy="3952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CADD84B-DAAF-49FF-9591-6A6D23082EB6}"/>
              </a:ext>
            </a:extLst>
          </p:cNvPr>
          <p:cNvSpPr>
            <a:spLocks noGrp="1"/>
          </p:cNvSpPr>
          <p:nvPr>
            <p:ph type="sldNum" sz="quarter" idx="10"/>
          </p:nvPr>
        </p:nvSpPr>
        <p:spPr/>
        <p:txBody>
          <a:bodyPr/>
          <a:lstStyle>
            <a:lvl1pPr>
              <a:defRPr/>
            </a:lvl1pPr>
          </a:lstStyle>
          <a:p>
            <a:pPr>
              <a:defRPr/>
            </a:pPr>
            <a:fld id="{6F10E478-E422-41CF-BE73-D7C3008F5BCC}" type="slidenum">
              <a:rPr lang="en-US" altLang="en-US"/>
              <a:pPr>
                <a:defRPr/>
              </a:pPr>
              <a:t>‹#›</a:t>
            </a:fld>
            <a:endParaRPr lang="en-US" altLang="en-US"/>
          </a:p>
        </p:txBody>
      </p:sp>
    </p:spTree>
    <p:extLst>
      <p:ext uri="{BB962C8B-B14F-4D97-AF65-F5344CB8AC3E}">
        <p14:creationId xmlns:p14="http://schemas.microsoft.com/office/powerpoint/2010/main" val="174738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83664"/>
            <a:ext cx="4038600" cy="3987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D7C62D-827C-4842-97C7-DDAE18A42978}"/>
              </a:ext>
            </a:extLst>
          </p:cNvPr>
          <p:cNvSpPr>
            <a:spLocks noGrp="1"/>
          </p:cNvSpPr>
          <p:nvPr>
            <p:ph type="sldNum" sz="quarter" idx="10"/>
          </p:nvPr>
        </p:nvSpPr>
        <p:spPr/>
        <p:txBody>
          <a:bodyPr/>
          <a:lstStyle>
            <a:lvl1pPr>
              <a:defRPr/>
            </a:lvl1pPr>
          </a:lstStyle>
          <a:p>
            <a:pPr>
              <a:defRPr/>
            </a:pPr>
            <a:fld id="{843BB05B-83D3-4511-B761-8A0A9D1CC5CD}" type="slidenum">
              <a:rPr lang="en-US" altLang="en-US"/>
              <a:pPr>
                <a:defRPr/>
              </a:pPr>
              <a:t>‹#›</a:t>
            </a:fld>
            <a:endParaRPr lang="en-US" altLang="en-US"/>
          </a:p>
        </p:txBody>
      </p:sp>
    </p:spTree>
    <p:extLst>
      <p:ext uri="{BB962C8B-B14F-4D97-AF65-F5344CB8AC3E}">
        <p14:creationId xmlns:p14="http://schemas.microsoft.com/office/powerpoint/2010/main" val="107189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83664"/>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60320"/>
            <a:ext cx="4040188"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83664"/>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60320"/>
            <a:ext cx="4041775" cy="3251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798665E-FBFC-43E8-95DE-C6E104BDE075}"/>
              </a:ext>
            </a:extLst>
          </p:cNvPr>
          <p:cNvSpPr>
            <a:spLocks noGrp="1"/>
          </p:cNvSpPr>
          <p:nvPr>
            <p:ph type="sldNum" sz="quarter" idx="10"/>
          </p:nvPr>
        </p:nvSpPr>
        <p:spPr/>
        <p:txBody>
          <a:bodyPr/>
          <a:lstStyle>
            <a:lvl1pPr>
              <a:defRPr/>
            </a:lvl1pPr>
          </a:lstStyle>
          <a:p>
            <a:pPr>
              <a:defRPr/>
            </a:pPr>
            <a:fld id="{5301B7AE-16FD-4878-B358-ED42B16C5AD7}" type="slidenum">
              <a:rPr lang="en-US" altLang="en-US"/>
              <a:pPr>
                <a:defRPr/>
              </a:pPr>
              <a:t>‹#›</a:t>
            </a:fld>
            <a:endParaRPr lang="en-US" altLang="en-US"/>
          </a:p>
        </p:txBody>
      </p:sp>
    </p:spTree>
    <p:extLst>
      <p:ext uri="{BB962C8B-B14F-4D97-AF65-F5344CB8AC3E}">
        <p14:creationId xmlns:p14="http://schemas.microsoft.com/office/powerpoint/2010/main" val="137235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EE76301-BDB0-45DE-B0E3-B9EAE78E5644}"/>
              </a:ext>
            </a:extLst>
          </p:cNvPr>
          <p:cNvSpPr>
            <a:spLocks noGrp="1"/>
          </p:cNvSpPr>
          <p:nvPr>
            <p:ph type="sldNum" sz="quarter" idx="10"/>
          </p:nvPr>
        </p:nvSpPr>
        <p:spPr/>
        <p:txBody>
          <a:bodyPr/>
          <a:lstStyle>
            <a:lvl1pPr>
              <a:defRPr/>
            </a:lvl1pPr>
          </a:lstStyle>
          <a:p>
            <a:pPr>
              <a:defRPr/>
            </a:pPr>
            <a:fld id="{65F69737-2B54-49ED-9F69-66BA37E75571}" type="slidenum">
              <a:rPr lang="en-US" altLang="en-US"/>
              <a:pPr>
                <a:defRPr/>
              </a:pPr>
              <a:t>‹#›</a:t>
            </a:fld>
            <a:endParaRPr lang="en-US" altLang="en-US"/>
          </a:p>
        </p:txBody>
      </p:sp>
    </p:spTree>
    <p:extLst>
      <p:ext uri="{BB962C8B-B14F-4D97-AF65-F5344CB8AC3E}">
        <p14:creationId xmlns:p14="http://schemas.microsoft.com/office/powerpoint/2010/main" val="18990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194EBF"/>
        </a:solidFill>
        <a:effectLst/>
      </p:bgPr>
    </p:bg>
    <p:spTree>
      <p:nvGrpSpPr>
        <p:cNvPr id="1" name="Shape 30"/>
        <p:cNvGrpSpPr/>
        <p:nvPr/>
      </p:nvGrpSpPr>
      <p:grpSpPr>
        <a:xfrm>
          <a:off x="0" y="0"/>
          <a:ext cx="0" cy="0"/>
          <a:chOff x="0" y="0"/>
          <a:chExt cx="0" cy="0"/>
        </a:xfrm>
      </p:grpSpPr>
      <p:cxnSp>
        <p:nvCxnSpPr>
          <p:cNvPr id="3" name="Shape 32">
            <a:extLst>
              <a:ext uri="{FF2B5EF4-FFF2-40B4-BE49-F238E27FC236}">
                <a16:creationId xmlns:a16="http://schemas.microsoft.com/office/drawing/2014/main" id="{B657C0E4-EAC7-4C83-B21B-9AB15C0870CA}"/>
              </a:ext>
            </a:extLst>
          </p:cNvPr>
          <p:cNvCxnSpPr>
            <a:cxnSpLocks noChangeShapeType="1"/>
          </p:cNvCxnSpPr>
          <p:nvPr/>
        </p:nvCxnSpPr>
        <p:spPr bwMode="auto">
          <a:xfrm>
            <a:off x="2478088" y="6319838"/>
            <a:ext cx="6243637" cy="0"/>
          </a:xfrm>
          <a:prstGeom prst="straightConnector1">
            <a:avLst/>
          </a:prstGeom>
          <a:noFill/>
          <a:ln w="19050">
            <a:solidFill>
              <a:srgbClr val="FFFFFF"/>
            </a:solidFill>
            <a:round/>
            <a:headEnd/>
            <a:tailEnd/>
          </a:ln>
          <a:extLst>
            <a:ext uri="{909E8E84-426E-40DD-AFC4-6F175D3DCCD1}">
              <a14:hiddenFill xmlns:a14="http://schemas.microsoft.com/office/drawing/2010/main">
                <a:noFill/>
              </a14:hiddenFill>
            </a:ext>
          </a:extLst>
        </p:spPr>
      </p:cxnSp>
      <p:cxnSp>
        <p:nvCxnSpPr>
          <p:cNvPr id="4" name="Shape 33">
            <a:extLst>
              <a:ext uri="{FF2B5EF4-FFF2-40B4-BE49-F238E27FC236}">
                <a16:creationId xmlns:a16="http://schemas.microsoft.com/office/drawing/2014/main" id="{E5ED16BF-5C60-4633-942B-FAD83492C5DA}"/>
              </a:ext>
            </a:extLst>
          </p:cNvPr>
          <p:cNvCxnSpPr>
            <a:cxnSpLocks noChangeShapeType="1"/>
          </p:cNvCxnSpPr>
          <p:nvPr/>
        </p:nvCxnSpPr>
        <p:spPr bwMode="auto">
          <a:xfrm>
            <a:off x="2478088" y="554038"/>
            <a:ext cx="6243637" cy="0"/>
          </a:xfrm>
          <a:prstGeom prst="straightConnector1">
            <a:avLst/>
          </a:prstGeom>
          <a:noFill/>
          <a:ln w="38100">
            <a:solidFill>
              <a:srgbClr val="FFFFFF"/>
            </a:solidFill>
            <a:round/>
            <a:headEnd/>
            <a:tailEnd/>
          </a:ln>
          <a:extLst>
            <a:ext uri="{909E8E84-426E-40DD-AFC4-6F175D3DCCD1}">
              <a14:hiddenFill xmlns:a14="http://schemas.microsoft.com/office/drawing/2010/main">
                <a:noFill/>
              </a14:hiddenFill>
            </a:ext>
          </a:extLst>
        </p:spPr>
      </p:cxnSp>
      <p:sp>
        <p:nvSpPr>
          <p:cNvPr id="34" name="Shape 34"/>
          <p:cNvSpPr txBox="1">
            <a:spLocks noGrp="1"/>
          </p:cNvSpPr>
          <p:nvPr>
            <p:ph type="ctrTitle"/>
          </p:nvPr>
        </p:nvSpPr>
        <p:spPr>
          <a:xfrm>
            <a:off x="2371725" y="840300"/>
            <a:ext cx="6331500" cy="2056000"/>
          </a:xfrm>
          <a:prstGeom prst="rect">
            <a:avLst/>
          </a:prstGeom>
          <a:noFill/>
          <a:ln>
            <a:noFill/>
          </a:ln>
        </p:spPr>
        <p:txBody>
          <a:bodyPr anchor="b"/>
          <a:lstStyle>
            <a:lvl1pPr marL="0" marR="0" lvl="0" indent="0" algn="l" rtl="0">
              <a:lnSpc>
                <a:spcPct val="100000"/>
              </a:lnSpc>
              <a:spcBef>
                <a:spcPts val="0"/>
              </a:spcBef>
              <a:spcAft>
                <a:spcPts val="0"/>
              </a:spcAft>
              <a:buClr>
                <a:srgbClr val="FFFFFF"/>
              </a:buClr>
              <a:buSzPts val="4800"/>
              <a:buFont typeface="Helvetica Neue"/>
              <a:buNone/>
              <a:defRPr sz="4800" b="1" i="0" u="none" strike="noStrike" cap="none">
                <a:solidFill>
                  <a:srgbClr val="FFFFFF"/>
                </a:solidFill>
                <a:latin typeface="Helvetica Neue"/>
                <a:ea typeface="Helvetica Neue"/>
                <a:cs typeface="Helvetica Neue"/>
                <a:sym typeface="Helvetica Neue"/>
              </a:defRPr>
            </a:lvl1pPr>
            <a:lvl2pPr lvl="1"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2pPr>
            <a:lvl3pPr lvl="2"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3pPr>
            <a:lvl4pPr lvl="3"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4pPr>
            <a:lvl5pPr lvl="4"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5pPr>
            <a:lvl6pPr lvl="5"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6pPr>
            <a:lvl7pPr lvl="6"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7pPr>
            <a:lvl8pPr lvl="7"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8pPr>
            <a:lvl9pPr lvl="8" indent="0" rtl="0">
              <a:spcBef>
                <a:spcPts val="0"/>
              </a:spcBef>
              <a:buClr>
                <a:srgbClr val="FFFFFF"/>
              </a:buClr>
              <a:buSzPts val="4800"/>
              <a:buFont typeface="Raleway"/>
              <a:buNone/>
              <a:defRPr sz="4800" b="1">
                <a:solidFill>
                  <a:srgbClr val="FFFFFF"/>
                </a:solidFill>
                <a:latin typeface="Raleway"/>
                <a:ea typeface="Raleway"/>
                <a:cs typeface="Raleway"/>
                <a:sym typeface="Raleway"/>
              </a:defRPr>
            </a:lvl9pPr>
          </a:lstStyle>
          <a:p>
            <a:endParaRPr/>
          </a:p>
        </p:txBody>
      </p:sp>
      <p:sp>
        <p:nvSpPr>
          <p:cNvPr id="5" name="Shape 31">
            <a:extLst>
              <a:ext uri="{FF2B5EF4-FFF2-40B4-BE49-F238E27FC236}">
                <a16:creationId xmlns:a16="http://schemas.microsoft.com/office/drawing/2014/main" id="{A5E97332-EA16-4565-BCEC-6C0699CBC7AD}"/>
              </a:ext>
            </a:extLst>
          </p:cNvPr>
          <p:cNvSpPr txBox="1">
            <a:spLocks noGrp="1"/>
          </p:cNvSpPr>
          <p:nvPr>
            <p:ph type="sldNum" idx="10"/>
          </p:nvPr>
        </p:nvSpPr>
        <p:spPr/>
        <p:txBody>
          <a:bodyPr/>
          <a:lstStyle>
            <a:lvl1pPr indent="-88900">
              <a:buClr>
                <a:srgbClr val="FFFFFF"/>
              </a:buClr>
              <a:buSzPts val="1400"/>
              <a:defRPr sz="1400">
                <a:solidFill>
                  <a:srgbClr val="FFFFFF"/>
                </a:solidFill>
              </a:defRPr>
            </a:lvl1pPr>
          </a:lstStyle>
          <a:p>
            <a:pPr>
              <a:defRPr/>
            </a:pPr>
            <a:fld id="{2BEC8672-BF74-467F-81A3-0D8A2237F9CB}" type="slidenum">
              <a:rPr lang="en-US" altLang="en-US"/>
              <a:pPr>
                <a:defRPr/>
              </a:pPr>
              <a:t>‹#›</a:t>
            </a:fld>
            <a:endParaRPr lang="en-US" altLang="en-US"/>
          </a:p>
        </p:txBody>
      </p:sp>
    </p:spTree>
    <p:extLst>
      <p:ext uri="{BB962C8B-B14F-4D97-AF65-F5344CB8AC3E}">
        <p14:creationId xmlns:p14="http://schemas.microsoft.com/office/powerpoint/2010/main" val="347210815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57B91E-BEB4-4699-AD9F-D2E7D29A6053}"/>
              </a:ext>
            </a:extLst>
          </p:cNvPr>
          <p:cNvSpPr>
            <a:spLocks noGrp="1"/>
          </p:cNvSpPr>
          <p:nvPr>
            <p:ph type="dt" sz="half" idx="10"/>
          </p:nvPr>
        </p:nvSpPr>
        <p:spPr>
          <a:xfrm>
            <a:off x="0" y="0"/>
            <a:ext cx="0" cy="0"/>
          </a:xfrm>
        </p:spPr>
        <p:txBody>
          <a:bodyPr/>
          <a:lstStyle>
            <a:lvl1pPr>
              <a:defRPr/>
            </a:lvl1pPr>
          </a:lstStyle>
          <a:p>
            <a:pPr>
              <a:defRPr/>
            </a:pPr>
            <a:fld id="{F204AE00-533D-4E54-A7B6-0AC8D68D069C}" type="datetime1">
              <a:rPr lang="en-US"/>
              <a:pPr>
                <a:defRPr/>
              </a:pPr>
              <a:t>2/16/2021</a:t>
            </a:fld>
            <a:endParaRPr lang="en-US"/>
          </a:p>
        </p:txBody>
      </p:sp>
      <p:sp>
        <p:nvSpPr>
          <p:cNvPr id="5" name="Footer Placeholder 4">
            <a:extLst>
              <a:ext uri="{FF2B5EF4-FFF2-40B4-BE49-F238E27FC236}">
                <a16:creationId xmlns:a16="http://schemas.microsoft.com/office/drawing/2014/main" id="{3E4B93F9-2139-47C1-A92F-6100EA6F8B7D}"/>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CA1E96-CCE7-4933-8A7E-DC6D96809B8C}"/>
              </a:ext>
            </a:extLst>
          </p:cNvPr>
          <p:cNvSpPr>
            <a:spLocks noGrp="1"/>
          </p:cNvSpPr>
          <p:nvPr>
            <p:ph type="sldNum" sz="quarter" idx="12"/>
          </p:nvPr>
        </p:nvSpPr>
        <p:spPr/>
        <p:txBody>
          <a:bodyPr/>
          <a:lstStyle>
            <a:lvl1pPr>
              <a:defRPr/>
            </a:lvl1pPr>
          </a:lstStyle>
          <a:p>
            <a:pPr>
              <a:defRPr/>
            </a:pPr>
            <a:fld id="{446A358D-F80B-42CB-B697-8FC6E2006397}" type="slidenum">
              <a:rPr lang="en-US" altLang="en-US"/>
              <a:pPr>
                <a:defRPr/>
              </a:pPr>
              <a:t>‹#›</a:t>
            </a:fld>
            <a:endParaRPr lang="en-US" altLang="en-US"/>
          </a:p>
        </p:txBody>
      </p:sp>
    </p:spTree>
    <p:extLst>
      <p:ext uri="{BB962C8B-B14F-4D97-AF65-F5344CB8AC3E}">
        <p14:creationId xmlns:p14="http://schemas.microsoft.com/office/powerpoint/2010/main" val="286090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91B554-356B-4483-AE92-DA0E74D5B77D}"/>
              </a:ext>
            </a:extLst>
          </p:cNvPr>
          <p:cNvSpPr>
            <a:spLocks noGrp="1"/>
          </p:cNvSpPr>
          <p:nvPr>
            <p:ph type="title"/>
          </p:nvPr>
        </p:nvSpPr>
        <p:spPr bwMode="auto">
          <a:xfrm>
            <a:off x="457200" y="955675"/>
            <a:ext cx="82296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ED0485-4F4F-41CB-8019-6C85CA2A3EEE}"/>
              </a:ext>
            </a:extLst>
          </p:cNvPr>
          <p:cNvSpPr>
            <a:spLocks noGrp="1"/>
          </p:cNvSpPr>
          <p:nvPr>
            <p:ph type="body" idx="1"/>
          </p:nvPr>
        </p:nvSpPr>
        <p:spPr bwMode="auto">
          <a:xfrm>
            <a:off x="457200" y="1879600"/>
            <a:ext cx="8229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E6B382D4-D12E-4068-ADEC-691D2CAC514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7FD7A3B5-2687-4838-B97E-3CBCE615C7E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4" r:id="rId3"/>
    <p:sldLayoutId id="2147483705" r:id="rId4"/>
    <p:sldLayoutId id="2147483706" r:id="rId5"/>
    <p:sldLayoutId id="2147483708" r:id="rId6"/>
    <p:sldLayoutId id="2147483709" r:id="rId7"/>
  </p:sldLayoutIdLst>
  <p:txStyles>
    <p:titleStyle>
      <a:lvl1pPr algn="ctr" defTabSz="457200" rtl="0" eaLnBrk="0" fontAlgn="base" hangingPunct="0">
        <a:spcBef>
          <a:spcPct val="0"/>
        </a:spcBef>
        <a:spcAft>
          <a:spcPct val="0"/>
        </a:spcAft>
        <a:defRPr sz="4400" kern="1200">
          <a:solidFill>
            <a:schemeClr val="tx2"/>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2"/>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2"/>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yEtawSYeGgI?start=68&amp;feature=oembed"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www.p3campus.com/tipform.aspx?ID=50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empowermentmomentsblog.com/2014/06/28/6-things-to-do-when-you-are-feeling-vulnerable/"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hyperlink" Target="http://www.safevoicenv.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csdpolicy.net/pdf_files/forms/LEG-F121%20Discrimination%20Form%20Rev.%20D%20-%20Final.pdf"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www2.ed.gov/about/offices/list/ocr/complaintintro.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news.schoolsdo.org/2018/03/bullying-based-on-a-stigma-is-especially-bad/"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eoplemattersglobal.com/news/culture/top-50-companies-for-diversity-list-2017-1553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D38E93B-FD0F-4AA5-A092-E401AE6E029B}"/>
              </a:ext>
            </a:extLst>
          </p:cNvPr>
          <p:cNvSpPr>
            <a:spLocks noGrp="1"/>
          </p:cNvSpPr>
          <p:nvPr>
            <p:ph type="ctrTitle"/>
          </p:nvPr>
        </p:nvSpPr>
        <p:spPr>
          <a:xfrm>
            <a:off x="757800" y="1239425"/>
            <a:ext cx="7772400" cy="1470025"/>
          </a:xfrm>
        </p:spPr>
        <p:txBody>
          <a:bodyPr/>
          <a:lstStyle/>
          <a:p>
            <a:pPr eaLnBrk="1" hangingPunct="1"/>
            <a:r>
              <a:rPr lang="en-US" altLang="en-US"/>
              <a:t>Civil Rights &amp; Me</a:t>
            </a:r>
          </a:p>
        </p:txBody>
      </p:sp>
      <p:sp>
        <p:nvSpPr>
          <p:cNvPr id="6147" name="Subtitle 2">
            <a:extLst>
              <a:ext uri="{FF2B5EF4-FFF2-40B4-BE49-F238E27FC236}">
                <a16:creationId xmlns:a16="http://schemas.microsoft.com/office/drawing/2014/main" id="{F9E9487E-2E7B-4A88-9E61-D2FD4DC92DCE}"/>
              </a:ext>
            </a:extLst>
          </p:cNvPr>
          <p:cNvSpPr>
            <a:spLocks noGrp="1"/>
          </p:cNvSpPr>
          <p:nvPr>
            <p:ph type="subTitle" idx="1"/>
          </p:nvPr>
        </p:nvSpPr>
        <p:spPr>
          <a:xfrm>
            <a:off x="1051475" y="2709450"/>
            <a:ext cx="7526338" cy="1752600"/>
          </a:xfrm>
        </p:spPr>
        <p:txBody>
          <a:bodyPr/>
          <a:lstStyle/>
          <a:p>
            <a:pPr eaLnBrk="1" hangingPunct="1"/>
            <a:r>
              <a:rPr lang="en-US" altLang="en-US">
                <a:ea typeface="MS PGothic"/>
              </a:rPr>
              <a:t>Middle School </a:t>
            </a:r>
            <a:endParaRPr lang="en-US" altLang="en-US"/>
          </a:p>
          <a:p>
            <a:r>
              <a:rPr lang="en-US" altLang="en-US">
                <a:ea typeface="MS PGothic"/>
              </a:rPr>
              <a:t>Lesson 1: </a:t>
            </a:r>
            <a:endParaRPr lang="en-US" altLang="en-US">
              <a:cs typeface="Calibri"/>
            </a:endParaRPr>
          </a:p>
          <a:p>
            <a:pPr eaLnBrk="1" hangingPunct="1"/>
            <a:r>
              <a:rPr lang="en-US" altLang="en-US">
                <a:ea typeface="MS PGothic"/>
              </a:rPr>
              <a:t>Safe &amp; Respectful Learning Environments When &amp; How to Report When Your Rights Have Been Violated</a:t>
            </a:r>
            <a:endParaRPr lang="en-US" altLang="en-US">
              <a:ea typeface="MS PGothic"/>
              <a:cs typeface="Calibri"/>
            </a:endParaRPr>
          </a:p>
          <a:p>
            <a:pPr eaLnBrk="1" hangingPunct="1"/>
            <a:endParaRPr lang="en-US" altLang="en-US">
              <a:cs typeface="Calibri"/>
            </a:endParaRPr>
          </a:p>
        </p:txBody>
      </p:sp>
      <p:pic>
        <p:nvPicPr>
          <p:cNvPr id="6148" name="Graphic 2" descr="Weights Uneven">
            <a:extLst>
              <a:ext uri="{FF2B5EF4-FFF2-40B4-BE49-F238E27FC236}">
                <a16:creationId xmlns:a16="http://schemas.microsoft.com/office/drawing/2014/main" id="{D8D3AD74-B57E-43DF-9E5F-41E862A15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925" y="1058438"/>
            <a:ext cx="11969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1EFC377-C99F-4CEB-BDCB-A704BCEC20F6}"/>
              </a:ext>
            </a:extLst>
          </p:cNvPr>
          <p:cNvSpPr>
            <a:spLocks noGrp="1"/>
          </p:cNvSpPr>
          <p:nvPr>
            <p:ph type="title"/>
          </p:nvPr>
        </p:nvSpPr>
        <p:spPr/>
        <p:txBody>
          <a:bodyPr/>
          <a:lstStyle/>
          <a:p>
            <a:r>
              <a:rPr lang="en-US" altLang="en-US" sz="3200" b="1"/>
              <a:t>WCSD Safe &amp; Respectful Learning Environments principles: </a:t>
            </a:r>
          </a:p>
        </p:txBody>
      </p:sp>
      <p:sp>
        <p:nvSpPr>
          <p:cNvPr id="15363" name="Content Placeholder 2">
            <a:extLst>
              <a:ext uri="{FF2B5EF4-FFF2-40B4-BE49-F238E27FC236}">
                <a16:creationId xmlns:a16="http://schemas.microsoft.com/office/drawing/2014/main" id="{EB713F3B-ACD9-48C3-AD8D-4AD55D55B1B8}"/>
              </a:ext>
            </a:extLst>
          </p:cNvPr>
          <p:cNvSpPr>
            <a:spLocks noGrp="1"/>
          </p:cNvSpPr>
          <p:nvPr>
            <p:ph sz="half" idx="1"/>
          </p:nvPr>
        </p:nvSpPr>
        <p:spPr>
          <a:xfrm>
            <a:off x="144463" y="1955800"/>
            <a:ext cx="4038600" cy="2482850"/>
          </a:xfrm>
        </p:spPr>
        <p:txBody>
          <a:bodyPr/>
          <a:lstStyle/>
          <a:p>
            <a:r>
              <a:rPr lang="en-US" altLang="en-US" sz="2400" b="1">
                <a:solidFill>
                  <a:srgbClr val="00B050"/>
                </a:solidFill>
                <a:ea typeface="MS PGothic"/>
              </a:rPr>
              <a:t>Provide an environment in which persons of </a:t>
            </a:r>
            <a:r>
              <a:rPr lang="en-US" altLang="en-US" sz="2400" b="1">
                <a:ea typeface="MS PGothic"/>
              </a:rPr>
              <a:t>differing beliefs</a:t>
            </a:r>
            <a:r>
              <a:rPr lang="en-US" altLang="en-US" sz="2400" b="1">
                <a:solidFill>
                  <a:srgbClr val="00B050"/>
                </a:solidFill>
                <a:ea typeface="MS PGothic"/>
              </a:rPr>
              <a:t>, </a:t>
            </a:r>
            <a:r>
              <a:rPr lang="en-US" altLang="en-US" sz="2400" b="1">
                <a:ea typeface="MS PGothic"/>
              </a:rPr>
              <a:t>characteristics</a:t>
            </a:r>
            <a:r>
              <a:rPr lang="en-US" altLang="en-US" sz="2400" b="1">
                <a:solidFill>
                  <a:srgbClr val="00B050"/>
                </a:solidFill>
                <a:ea typeface="MS PGothic"/>
              </a:rPr>
              <a:t> and </a:t>
            </a:r>
            <a:r>
              <a:rPr lang="en-US" altLang="en-US" sz="2400" b="1">
                <a:ea typeface="MS PGothic"/>
              </a:rPr>
              <a:t>backgrounds</a:t>
            </a:r>
            <a:r>
              <a:rPr lang="en-US" altLang="en-US" sz="2400" b="1">
                <a:solidFill>
                  <a:srgbClr val="00B050"/>
                </a:solidFill>
                <a:ea typeface="MS PGothic"/>
              </a:rPr>
              <a:t> can realize their full academic and personal potential</a:t>
            </a:r>
          </a:p>
        </p:txBody>
      </p:sp>
      <p:sp>
        <p:nvSpPr>
          <p:cNvPr id="15364" name="Content Placeholder 3">
            <a:extLst>
              <a:ext uri="{FF2B5EF4-FFF2-40B4-BE49-F238E27FC236}">
                <a16:creationId xmlns:a16="http://schemas.microsoft.com/office/drawing/2014/main" id="{4955BC13-1720-45DC-BD2A-9D74F3387441}"/>
              </a:ext>
            </a:extLst>
          </p:cNvPr>
          <p:cNvSpPr>
            <a:spLocks noGrp="1"/>
          </p:cNvSpPr>
          <p:nvPr>
            <p:ph sz="half" idx="2"/>
          </p:nvPr>
        </p:nvSpPr>
        <p:spPr>
          <a:xfrm>
            <a:off x="4648200" y="1866900"/>
            <a:ext cx="4038600" cy="2852738"/>
          </a:xfrm>
        </p:spPr>
        <p:txBody>
          <a:bodyPr/>
          <a:lstStyle/>
          <a:p>
            <a:r>
              <a:rPr lang="en-US" altLang="en-US" sz="2400" b="1">
                <a:solidFill>
                  <a:srgbClr val="7030A0"/>
                </a:solidFill>
                <a:ea typeface="MS PGothic"/>
              </a:rPr>
              <a:t>The belief that all persons are entitled to maintain their own beliefs and to </a:t>
            </a:r>
            <a:r>
              <a:rPr lang="en-US" altLang="en-US" sz="2400" b="1">
                <a:ea typeface="MS PGothic"/>
              </a:rPr>
              <a:t>respectfully disagree</a:t>
            </a:r>
            <a:r>
              <a:rPr lang="en-US" altLang="en-US" sz="2400" b="1" dirty="0">
                <a:solidFill>
                  <a:srgbClr val="7030A0"/>
                </a:solidFill>
                <a:ea typeface="MS PGothic"/>
              </a:rPr>
              <a:t> </a:t>
            </a:r>
            <a:r>
              <a:rPr lang="en-US" altLang="en-US" sz="2400" b="1">
                <a:solidFill>
                  <a:srgbClr val="7030A0"/>
                </a:solidFill>
                <a:ea typeface="MS PGothic"/>
              </a:rPr>
              <a:t>without resorting to or being subjected to bullying. </a:t>
            </a:r>
          </a:p>
        </p:txBody>
      </p:sp>
      <p:sp>
        <p:nvSpPr>
          <p:cNvPr id="15365" name="TextBox 4">
            <a:extLst>
              <a:ext uri="{FF2B5EF4-FFF2-40B4-BE49-F238E27FC236}">
                <a16:creationId xmlns:a16="http://schemas.microsoft.com/office/drawing/2014/main" id="{34A66EB9-06AB-4306-AEE5-1E16C6D66F25}"/>
              </a:ext>
            </a:extLst>
          </p:cNvPr>
          <p:cNvSpPr txBox="1">
            <a:spLocks noChangeArrowheads="1"/>
          </p:cNvSpPr>
          <p:nvPr/>
        </p:nvSpPr>
        <p:spPr bwMode="auto">
          <a:xfrm>
            <a:off x="144463" y="4510088"/>
            <a:ext cx="8542337"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US" altLang="en-US" sz="2200" b="1">
                <a:solidFill>
                  <a:schemeClr val="accent2"/>
                </a:solidFill>
                <a:latin typeface="Calibri"/>
                <a:ea typeface="MS PGothic"/>
                <a:cs typeface="Calibri"/>
              </a:rPr>
              <a:t>Ensure that all students, administrators, faculty, and other District staff </a:t>
            </a:r>
            <a:r>
              <a:rPr lang="en-US" altLang="en-US" sz="2200" b="1">
                <a:latin typeface="Calibri"/>
                <a:ea typeface="MS PGothic"/>
                <a:cs typeface="Calibri"/>
              </a:rPr>
              <a:t>demonstrate</a:t>
            </a:r>
            <a:r>
              <a:rPr lang="en-US" altLang="en-US" sz="2200" b="1">
                <a:solidFill>
                  <a:schemeClr val="accent2"/>
                </a:solidFill>
                <a:latin typeface="Calibri"/>
                <a:ea typeface="MS PGothic"/>
                <a:cs typeface="Calibri"/>
              </a:rPr>
              <a:t> appropriate behavior by </a:t>
            </a:r>
            <a:r>
              <a:rPr lang="en-US" altLang="en-US" sz="2200" b="1">
                <a:latin typeface="Calibri"/>
                <a:ea typeface="MS PGothic"/>
                <a:cs typeface="Calibri"/>
              </a:rPr>
              <a:t>treating</a:t>
            </a:r>
            <a:r>
              <a:rPr lang="en-US" altLang="en-US" sz="2200" b="1">
                <a:solidFill>
                  <a:schemeClr val="accent2"/>
                </a:solidFill>
                <a:latin typeface="Calibri"/>
                <a:ea typeface="MS PGothic"/>
                <a:cs typeface="Calibri"/>
              </a:rPr>
              <a:t> other persons, including students, with </a:t>
            </a:r>
            <a:r>
              <a:rPr lang="en-US" altLang="en-US" sz="2200" b="1">
                <a:latin typeface="Calibri"/>
                <a:ea typeface="MS PGothic"/>
                <a:cs typeface="Calibri"/>
              </a:rPr>
              <a:t>civility and respect</a:t>
            </a:r>
            <a:r>
              <a:rPr lang="en-US" altLang="en-US" sz="2200" b="1">
                <a:solidFill>
                  <a:schemeClr val="accent2"/>
                </a:solidFill>
                <a:latin typeface="Calibri"/>
                <a:ea typeface="MS PGothic"/>
                <a:cs typeface="Calibri"/>
              </a:rPr>
              <a:t> and by refusing to tolerate bullying.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3D28CA6-42FE-400D-9A6D-4FB639D13F19}"/>
              </a:ext>
            </a:extLst>
          </p:cNvPr>
          <p:cNvSpPr>
            <a:spLocks noGrp="1"/>
          </p:cNvSpPr>
          <p:nvPr>
            <p:ph type="title"/>
          </p:nvPr>
        </p:nvSpPr>
        <p:spPr>
          <a:xfrm>
            <a:off x="457200" y="1077913"/>
            <a:ext cx="8229600" cy="801687"/>
          </a:xfrm>
        </p:spPr>
        <p:txBody>
          <a:bodyPr/>
          <a:lstStyle/>
          <a:p>
            <a:r>
              <a:rPr lang="en-US" altLang="en-US" sz="4000" b="1">
                <a:ea typeface="MS PGothic"/>
              </a:rPr>
              <a:t>Think-Turn-Tell Activity </a:t>
            </a:r>
            <a:endParaRPr lang="en-US" altLang="en-US" sz="4000" b="1"/>
          </a:p>
        </p:txBody>
      </p:sp>
      <p:sp>
        <p:nvSpPr>
          <p:cNvPr id="17411" name="Content Placeholder 2">
            <a:extLst>
              <a:ext uri="{FF2B5EF4-FFF2-40B4-BE49-F238E27FC236}">
                <a16:creationId xmlns:a16="http://schemas.microsoft.com/office/drawing/2014/main" id="{02FE11AF-57E4-4E23-B928-F05CF7A0B625}"/>
              </a:ext>
            </a:extLst>
          </p:cNvPr>
          <p:cNvSpPr>
            <a:spLocks noGrp="1"/>
          </p:cNvSpPr>
          <p:nvPr>
            <p:ph idx="1"/>
          </p:nvPr>
        </p:nvSpPr>
        <p:spPr>
          <a:xfrm>
            <a:off x="457200" y="2178050"/>
            <a:ext cx="8229600" cy="3654425"/>
          </a:xfrm>
        </p:spPr>
        <p:txBody>
          <a:bodyPr/>
          <a:lstStyle/>
          <a:p>
            <a:pPr marL="0" indent="0">
              <a:buFont typeface="Arial" panose="020B0604020202020204" pitchFamily="34" charset="0"/>
              <a:buNone/>
            </a:pPr>
            <a:r>
              <a:rPr lang="en-US" altLang="en-US" b="1"/>
              <a:t>What do you do if you or someone else’s rights have been violated or you are worried about someone’s safety?</a:t>
            </a:r>
          </a:p>
        </p:txBody>
      </p:sp>
      <p:pic>
        <p:nvPicPr>
          <p:cNvPr id="17412" name="Picture 17">
            <a:extLst>
              <a:ext uri="{FF2B5EF4-FFF2-40B4-BE49-F238E27FC236}">
                <a16:creationId xmlns:a16="http://schemas.microsoft.com/office/drawing/2014/main" id="{60FF39FC-6B83-4D1C-B95E-59F628391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29000"/>
            <a:ext cx="4724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BC1392D1-582B-4C6F-BA33-6E0703D96651}"/>
              </a:ext>
            </a:extLst>
          </p:cNvPr>
          <p:cNvSpPr>
            <a:spLocks noGrp="1"/>
          </p:cNvSpPr>
          <p:nvPr>
            <p:ph type="title"/>
          </p:nvPr>
        </p:nvSpPr>
        <p:spPr>
          <a:xfrm>
            <a:off x="-45720" y="1237298"/>
            <a:ext cx="9134475" cy="801687"/>
          </a:xfrm>
        </p:spPr>
        <p:txBody>
          <a:bodyPr/>
          <a:lstStyle/>
          <a:p>
            <a:r>
              <a:rPr lang="en-US" sz="3200" b="1" dirty="0">
                <a:ea typeface="+mj-lt"/>
                <a:cs typeface="+mj-lt"/>
              </a:rPr>
              <a:t>Building Positive School Climates</a:t>
            </a:r>
            <a:br>
              <a:rPr lang="en-US" sz="3200" b="1" dirty="0">
                <a:ea typeface="+mj-lt"/>
                <a:cs typeface="+mj-lt"/>
              </a:rPr>
            </a:br>
            <a:r>
              <a:rPr lang="en-US" sz="3200" b="1" dirty="0">
                <a:ea typeface="+mj-lt"/>
                <a:cs typeface="+mj-lt"/>
              </a:rPr>
              <a:t> </a:t>
            </a:r>
            <a:r>
              <a:rPr lang="en-US" sz="2800" b="1" dirty="0">
                <a:ea typeface="+mj-lt"/>
                <a:cs typeface="+mj-lt"/>
              </a:rPr>
              <a:t>What’s the Difference Between Reporting and Snitching?</a:t>
            </a:r>
            <a:r>
              <a:rPr lang="en-US" sz="3200" dirty="0">
                <a:ea typeface="+mj-lt"/>
                <a:cs typeface="+mj-lt"/>
              </a:rPr>
              <a:t> </a:t>
            </a:r>
            <a:endParaRPr lang="en-US" dirty="0"/>
          </a:p>
        </p:txBody>
      </p:sp>
      <p:pic>
        <p:nvPicPr>
          <p:cNvPr id="10" name="Online Media 9" title="Snitching VS Reporting Bullies in Schools">
            <a:hlinkClick r:id="" action="ppaction://media"/>
            <a:extLst>
              <a:ext uri="{FF2B5EF4-FFF2-40B4-BE49-F238E27FC236}">
                <a16:creationId xmlns:a16="http://schemas.microsoft.com/office/drawing/2014/main" id="{99DE3104-3C7E-442E-B272-BF02C0579B1C}"/>
              </a:ext>
            </a:extLst>
          </p:cNvPr>
          <p:cNvPicPr>
            <a:picLocks noGrp="1" noRot="1" noChangeAspect="1"/>
          </p:cNvPicPr>
          <p:nvPr>
            <p:ph sz="half" idx="2"/>
            <a:videoFile r:link="rId1"/>
          </p:nvPr>
        </p:nvPicPr>
        <p:blipFill>
          <a:blip r:embed="rId4"/>
          <a:stretch>
            <a:fillRect/>
          </a:stretch>
        </p:blipFill>
        <p:spPr>
          <a:xfrm>
            <a:off x="1267778" y="2387918"/>
            <a:ext cx="6324600" cy="3489007"/>
          </a:xfrm>
        </p:spPr>
      </p:pic>
      <p:sp>
        <p:nvSpPr>
          <p:cNvPr id="2" name="TextBox 1">
            <a:extLst>
              <a:ext uri="{FF2B5EF4-FFF2-40B4-BE49-F238E27FC236}">
                <a16:creationId xmlns:a16="http://schemas.microsoft.com/office/drawing/2014/main" id="{A2578394-292E-4729-B55F-751D77151D33}"/>
              </a:ext>
            </a:extLst>
          </p:cNvPr>
          <p:cNvSpPr txBox="1"/>
          <p:nvPr/>
        </p:nvSpPr>
        <p:spPr>
          <a:xfrm>
            <a:off x="9326880" y="27203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ABDF55CF-5E09-41ED-B5C7-CEE24BD03A16}"/>
              </a:ext>
            </a:extLst>
          </p:cNvPr>
          <p:cNvGraphicFramePr>
            <a:graphicFrameLocks noGrp="1"/>
          </p:cNvGraphicFramePr>
          <p:nvPr>
            <p:ph idx="1"/>
          </p:nvPr>
        </p:nvGraphicFramePr>
        <p:xfrm>
          <a:off x="457200" y="1185863"/>
          <a:ext cx="8420100" cy="4486276"/>
        </p:xfrm>
        <a:graphic>
          <a:graphicData uri="http://schemas.openxmlformats.org/drawingml/2006/table">
            <a:tbl>
              <a:tblPr firstRow="1" bandRow="1">
                <a:tableStyleId>{00A15C55-8517-42AA-B614-E9B94910E393}</a:tableStyleId>
              </a:tblPr>
              <a:tblGrid>
                <a:gridCol w="421005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640171">
                <a:tc>
                  <a:txBody>
                    <a:bodyPr/>
                    <a:lstStyle/>
                    <a:p>
                      <a:pPr algn="l"/>
                      <a:r>
                        <a:rPr lang="en-US" sz="1800"/>
                        <a:t>Telling &amp; Reporting </a:t>
                      </a:r>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Tattling &amp; Snitching </a:t>
                      </a:r>
                    </a:p>
                    <a:p>
                      <a:endParaRPr lang="en-US" sz="1800"/>
                    </a:p>
                  </a:txBody>
                  <a:tcPr marL="91445" marR="91445" marT="45726" marB="45726"/>
                </a:tc>
                <a:extLst>
                  <a:ext uri="{0D108BD9-81ED-4DB2-BD59-A6C34878D82A}">
                    <a16:rowId xmlns:a16="http://schemas.microsoft.com/office/drawing/2014/main" val="10000"/>
                  </a:ext>
                </a:extLst>
              </a:tr>
              <a:tr h="640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To keep yourself or others safe</a:t>
                      </a:r>
                    </a:p>
                    <a:p>
                      <a:endParaRPr lang="en-US" sz="1800"/>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To get someone in trouble</a:t>
                      </a:r>
                    </a:p>
                    <a:p>
                      <a:endParaRPr lang="en-US" sz="1800"/>
                    </a:p>
                  </a:txBody>
                  <a:tcPr marL="91445" marR="91445" marT="45726" marB="45726"/>
                </a:tc>
                <a:extLst>
                  <a:ext uri="{0D108BD9-81ED-4DB2-BD59-A6C34878D82A}">
                    <a16:rowId xmlns:a16="http://schemas.microsoft.com/office/drawing/2014/main" val="10001"/>
                  </a:ext>
                </a:extLst>
              </a:tr>
              <a:tr h="640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Concern about someone’s rights or safety</a:t>
                      </a:r>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Making threats to control someone else.</a:t>
                      </a:r>
                    </a:p>
                    <a:p>
                      <a:endParaRPr lang="en-US" sz="1800"/>
                    </a:p>
                  </a:txBody>
                  <a:tcPr marL="91445" marR="91445" marT="45726" marB="45726"/>
                </a:tc>
                <a:extLst>
                  <a:ext uri="{0D108BD9-81ED-4DB2-BD59-A6C34878D82A}">
                    <a16:rowId xmlns:a16="http://schemas.microsoft.com/office/drawing/2014/main" val="10002"/>
                  </a:ext>
                </a:extLst>
              </a:tr>
              <a:tr h="640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The problem is important and urgent</a:t>
                      </a:r>
                    </a:p>
                    <a:p>
                      <a:endParaRPr lang="en-US" sz="1800"/>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Has something to gain from tattling</a:t>
                      </a:r>
                    </a:p>
                    <a:p>
                      <a:endParaRPr lang="en-US" sz="1800"/>
                    </a:p>
                  </a:txBody>
                  <a:tcPr marL="91445" marR="91445" marT="45726" marB="45726"/>
                </a:tc>
                <a:extLst>
                  <a:ext uri="{0D108BD9-81ED-4DB2-BD59-A6C34878D82A}">
                    <a16:rowId xmlns:a16="http://schemas.microsoft.com/office/drawing/2014/main" val="10003"/>
                  </a:ext>
                </a:extLst>
              </a:tr>
              <a:tr h="9145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Someone is being hurt or in danger </a:t>
                      </a:r>
                    </a:p>
                    <a:p>
                      <a:endParaRPr lang="en-US" sz="1800"/>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No one is in danger or being hurt</a:t>
                      </a:r>
                    </a:p>
                    <a:p>
                      <a:endParaRPr lang="en-US" sz="1800"/>
                    </a:p>
                  </a:txBody>
                  <a:tcPr marL="91445" marR="91445" marT="45726" marB="45726"/>
                </a:tc>
                <a:extLst>
                  <a:ext uri="{0D108BD9-81ED-4DB2-BD59-A6C34878D82A}">
                    <a16:rowId xmlns:a16="http://schemas.microsoft.com/office/drawing/2014/main" val="10004"/>
                  </a:ext>
                </a:extLst>
              </a:tr>
              <a:tr h="6401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An adult is needed to solve the problem </a:t>
                      </a:r>
                    </a:p>
                    <a:p>
                      <a:endParaRPr lang="en-US" sz="1800" b="1"/>
                    </a:p>
                  </a:txBody>
                  <a:tcPr marL="91445" marR="91445"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Can be solved without intervention</a:t>
                      </a:r>
                    </a:p>
                    <a:p>
                      <a:endParaRPr lang="en-US" sz="1800"/>
                    </a:p>
                  </a:txBody>
                  <a:tcPr marL="91445" marR="91445" marT="45726" marB="45726"/>
                </a:tc>
                <a:extLst>
                  <a:ext uri="{0D108BD9-81ED-4DB2-BD59-A6C34878D82A}">
                    <a16:rowId xmlns:a16="http://schemas.microsoft.com/office/drawing/2014/main" val="10005"/>
                  </a:ext>
                </a:extLst>
              </a:tr>
              <a:tr h="370892">
                <a:tc>
                  <a:txBody>
                    <a:bodyPr/>
                    <a:lstStyle/>
                    <a:p>
                      <a:r>
                        <a:rPr lang="en-US" sz="1800"/>
                        <a:t>The problem is important </a:t>
                      </a:r>
                    </a:p>
                  </a:txBody>
                  <a:tcPr marL="91445" marR="91445" marT="45726" marB="45726"/>
                </a:tc>
                <a:tc>
                  <a:txBody>
                    <a:bodyPr/>
                    <a:lstStyle/>
                    <a:p>
                      <a:r>
                        <a:rPr lang="en-US" sz="1800"/>
                        <a:t>The problem is unimportant</a:t>
                      </a:r>
                    </a:p>
                  </a:txBody>
                  <a:tcPr marL="91445" marR="91445" marT="45726" marB="45726"/>
                </a:tc>
                <a:extLst>
                  <a:ext uri="{0D108BD9-81ED-4DB2-BD59-A6C34878D82A}">
                    <a16:rowId xmlns:a16="http://schemas.microsoft.com/office/drawing/2014/main" val="10006"/>
                  </a:ext>
                </a:extLst>
              </a:tr>
            </a:tbl>
          </a:graphicData>
        </a:graphic>
      </p:graphicFrame>
      <p:pic>
        <p:nvPicPr>
          <p:cNvPr id="21532" name="Graphic 9" descr="Users">
            <a:extLst>
              <a:ext uri="{FF2B5EF4-FFF2-40B4-BE49-F238E27FC236}">
                <a16:creationId xmlns:a16="http://schemas.microsoft.com/office/drawing/2014/main" id="{BDE567A9-BD1C-40A7-882B-B96A745A7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10731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Graphic 11" descr="User">
            <a:extLst>
              <a:ext uri="{FF2B5EF4-FFF2-40B4-BE49-F238E27FC236}">
                <a16:creationId xmlns:a16="http://schemas.microsoft.com/office/drawing/2014/main" id="{25ADE909-3C1A-4B86-A864-A9F636B79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25" y="1125538"/>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B4FF3E-3166-4B65-99AE-6A446B4E2458}"/>
              </a:ext>
            </a:extLst>
          </p:cNvPr>
          <p:cNvSpPr>
            <a:spLocks noGrp="1"/>
          </p:cNvSpPr>
          <p:nvPr>
            <p:ph type="title"/>
          </p:nvPr>
        </p:nvSpPr>
        <p:spPr>
          <a:xfrm>
            <a:off x="457200" y="955675"/>
            <a:ext cx="8229600" cy="1337310"/>
          </a:xfrm>
        </p:spPr>
        <p:txBody>
          <a:bodyPr/>
          <a:lstStyle/>
          <a:p>
            <a:r>
              <a:rPr lang="en-US" altLang="en-US" sz="4000"/>
              <a:t>How can I report when my rights or the rights of others are being violated?</a:t>
            </a:r>
          </a:p>
        </p:txBody>
      </p:sp>
      <p:sp>
        <p:nvSpPr>
          <p:cNvPr id="24579" name="Content Placeholder 2">
            <a:extLst>
              <a:ext uri="{FF2B5EF4-FFF2-40B4-BE49-F238E27FC236}">
                <a16:creationId xmlns:a16="http://schemas.microsoft.com/office/drawing/2014/main" id="{7F358744-DCF9-4CBB-84DE-C2E746DDD112}"/>
              </a:ext>
            </a:extLst>
          </p:cNvPr>
          <p:cNvSpPr>
            <a:spLocks noGrp="1"/>
          </p:cNvSpPr>
          <p:nvPr>
            <p:ph idx="1"/>
          </p:nvPr>
        </p:nvSpPr>
        <p:spPr>
          <a:xfrm>
            <a:off x="411480" y="2395855"/>
            <a:ext cx="8229600" cy="3048000"/>
          </a:xfrm>
        </p:spPr>
        <p:txBody>
          <a:bodyPr/>
          <a:lstStyle/>
          <a:p>
            <a:r>
              <a:rPr lang="en-US" dirty="0">
                <a:solidFill>
                  <a:schemeClr val="accent2"/>
                </a:solidFill>
                <a:ea typeface="+mn-lt"/>
                <a:cs typeface="+mn-lt"/>
              </a:rPr>
              <a:t>Tell a trusted adult-</a:t>
            </a:r>
            <a:endParaRPr lang="en-US" altLang="en-US" dirty="0">
              <a:solidFill>
                <a:schemeClr val="accent2"/>
              </a:solidFill>
              <a:ea typeface="MS PGothic"/>
              <a:cs typeface="Calibri"/>
            </a:endParaRPr>
          </a:p>
          <a:p>
            <a:pPr marL="0" indent="0">
              <a:buNone/>
            </a:pPr>
            <a:r>
              <a:rPr lang="en-US" dirty="0">
                <a:ea typeface="+mn-lt"/>
                <a:cs typeface="+mn-lt"/>
              </a:rPr>
              <a:t>–A parent/guardian or family member.</a:t>
            </a:r>
            <a:endParaRPr lang="en-US" dirty="0">
              <a:cs typeface="Calibri"/>
            </a:endParaRPr>
          </a:p>
          <a:p>
            <a:pPr marL="0" indent="0">
              <a:buNone/>
            </a:pPr>
            <a:r>
              <a:rPr lang="en-US" dirty="0">
                <a:ea typeface="+mn-lt"/>
                <a:cs typeface="+mn-lt"/>
              </a:rPr>
              <a:t>–An administrator, counselor, or teacher or any school staff member you trust.</a:t>
            </a:r>
            <a:endParaRPr lang="en-US" dirty="0">
              <a:cs typeface="Calibri"/>
            </a:endParaRPr>
          </a:p>
          <a:p>
            <a:pPr marL="0" indent="0">
              <a:buNone/>
            </a:pPr>
            <a:r>
              <a:rPr lang="en-US" dirty="0">
                <a:ea typeface="+mn-lt"/>
                <a:cs typeface="+mn-lt"/>
              </a:rPr>
              <a:t>•Make a </a:t>
            </a:r>
            <a:r>
              <a:rPr lang="en-US" dirty="0">
                <a:ea typeface="+mn-lt"/>
                <a:cs typeface="+mn-lt"/>
                <a:hlinkClick r:id="rId3"/>
              </a:rPr>
              <a:t>SafeVoice</a:t>
            </a:r>
            <a:r>
              <a:rPr lang="en-US" dirty="0">
                <a:ea typeface="+mn-lt"/>
                <a:cs typeface="+mn-lt"/>
              </a:rPr>
              <a:t> report</a:t>
            </a:r>
            <a:endParaRPr lang="en-US" dirty="0">
              <a:cs typeface="Calibri"/>
            </a:endParaRPr>
          </a:p>
          <a:p>
            <a:pPr marL="0" indent="0">
              <a:buNone/>
            </a:pPr>
            <a:endParaRPr lang="en-US" dirty="0">
              <a:ea typeface="MS PGothic"/>
              <a:cs typeface="Calibri"/>
            </a:endParaRPr>
          </a:p>
          <a:p>
            <a:pPr marL="0" indent="0">
              <a:buNone/>
            </a:pPr>
            <a:endParaRPr lang="en-US" dirty="0">
              <a:ea typeface="MS PGothic"/>
              <a:cs typeface="Calibri"/>
            </a:endParaRPr>
          </a:p>
          <a:p>
            <a:endParaRPr lang="en-US" altLang="en-US" dirty="0">
              <a:ea typeface="MS PGothic"/>
              <a:cs typeface="Calibri"/>
            </a:endParaRPr>
          </a:p>
        </p:txBody>
      </p:sp>
      <p:pic>
        <p:nvPicPr>
          <p:cNvPr id="2" name="Picture 2" descr="A picture containing person, man, cellphone, phone&#10;&#10;Description generated with very high confidence">
            <a:extLst>
              <a:ext uri="{FF2B5EF4-FFF2-40B4-BE49-F238E27FC236}">
                <a16:creationId xmlns:a16="http://schemas.microsoft.com/office/drawing/2014/main" id="{51B3D05C-31F6-4DEB-AEE9-4800FF4A330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93526" y="4388162"/>
            <a:ext cx="2743199" cy="1544421"/>
          </a:xfrm>
          <a:prstGeom prst="rect">
            <a:avLst/>
          </a:prstGeom>
        </p:spPr>
      </p:pic>
      <p:sp>
        <p:nvSpPr>
          <p:cNvPr id="3" name="TextBox 2">
            <a:extLst>
              <a:ext uri="{FF2B5EF4-FFF2-40B4-BE49-F238E27FC236}">
                <a16:creationId xmlns:a16="http://schemas.microsoft.com/office/drawing/2014/main" id="{6DA3EC54-7F05-4645-9997-CFD2F9B0FCC0}"/>
              </a:ext>
            </a:extLst>
          </p:cNvPr>
          <p:cNvSpPr txBox="1"/>
          <p:nvPr/>
        </p:nvSpPr>
        <p:spPr>
          <a:xfrm>
            <a:off x="5671457" y="5539468"/>
            <a:ext cx="2743200" cy="317500"/>
          </a:xfrm>
          <a:prstGeom prst="rect">
            <a:avLst/>
          </a:prstGeom>
        </p:spPr>
        <p:txBody>
          <a:bodyPr anchor="t">
            <a:normAutofit fontScale="92500" lnSpcReduction="20000"/>
          </a:bodyPr>
          <a:lstStyle/>
          <a:p>
            <a:endParaRPr lang="en-US">
              <a:latin typeface="Calibri"/>
              <a:ea typeface="MS PGothic"/>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ECAD46E-40C7-492C-BE8A-43D2DDBF3C18}"/>
              </a:ext>
            </a:extLst>
          </p:cNvPr>
          <p:cNvSpPr>
            <a:spLocks noGrp="1"/>
          </p:cNvSpPr>
          <p:nvPr>
            <p:ph type="title"/>
          </p:nvPr>
        </p:nvSpPr>
        <p:spPr/>
        <p:txBody>
          <a:bodyPr/>
          <a:lstStyle/>
          <a:p>
            <a:r>
              <a:rPr lang="en-US" altLang="en-US"/>
              <a:t>What is SAFEVOICE?</a:t>
            </a:r>
          </a:p>
        </p:txBody>
      </p:sp>
      <p:pic>
        <p:nvPicPr>
          <p:cNvPr id="26627" name="Content Placeholder 5">
            <a:extLst>
              <a:ext uri="{FF2B5EF4-FFF2-40B4-BE49-F238E27FC236}">
                <a16:creationId xmlns:a16="http://schemas.microsoft.com/office/drawing/2014/main" id="{AED3A690-754A-4A73-B138-AC1CF32989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8388" y="1879600"/>
            <a:ext cx="6738937" cy="3952875"/>
          </a:xfr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109">
            <a:extLst>
              <a:ext uri="{FF2B5EF4-FFF2-40B4-BE49-F238E27FC236}">
                <a16:creationId xmlns:a16="http://schemas.microsoft.com/office/drawing/2014/main" id="{38B0CD2B-6030-485E-99F1-74239FEDCB1A}"/>
              </a:ext>
            </a:extLst>
          </p:cNvPr>
          <p:cNvSpPr>
            <a:spLocks noGrp="1"/>
          </p:cNvSpPr>
          <p:nvPr>
            <p:ph type="ctrTitle"/>
          </p:nvPr>
        </p:nvSpPr>
        <p:spPr>
          <a:xfrm>
            <a:off x="2487613" y="1028700"/>
            <a:ext cx="6330950" cy="1541463"/>
          </a:xfrm>
        </p:spPr>
        <p:txBody>
          <a:bodyPr anchor="t"/>
          <a:lstStyle/>
          <a:p>
            <a:pPr indent="-304800" eaLnBrk="1" hangingPunct="1">
              <a:spcBef>
                <a:spcPct val="0"/>
              </a:spcBef>
              <a:spcAft>
                <a:spcPct val="0"/>
              </a:spcAft>
            </a:pPr>
            <a:r>
              <a:rPr lang="en-US" altLang="en-US" sz="3600">
                <a:latin typeface="Arial" panose="020B0604020202020204" pitchFamily="34" charset="0"/>
                <a:cs typeface="Arial" panose="020B0604020202020204" pitchFamily="34" charset="0"/>
                <a:sym typeface="Arial" panose="020B0604020202020204" pitchFamily="34" charset="0"/>
              </a:rPr>
              <a:t>SafeVoice is for students who need help</a:t>
            </a:r>
            <a:br>
              <a:rPr lang="en-US" altLang="en-US" sz="3600">
                <a:latin typeface="Arial" panose="020B0604020202020204" pitchFamily="34" charset="0"/>
                <a:cs typeface="Arial" panose="020B0604020202020204" pitchFamily="34" charset="0"/>
                <a:sym typeface="Arial" panose="020B0604020202020204" pitchFamily="34" charset="0"/>
              </a:rPr>
            </a:br>
            <a:br>
              <a:rPr lang="en-US" altLang="en-US" sz="3600">
                <a:cs typeface="Arial" panose="020B0604020202020204" pitchFamily="34" charset="0"/>
              </a:rPr>
            </a:br>
            <a:endParaRPr lang="en-US" altLang="en-US" sz="3600">
              <a:cs typeface="Arial" panose="020B0604020202020204" pitchFamily="34" charset="0"/>
            </a:endParaRPr>
          </a:p>
        </p:txBody>
      </p:sp>
      <p:sp>
        <p:nvSpPr>
          <p:cNvPr id="110" name="Shape 110">
            <a:extLst>
              <a:ext uri="{FF2B5EF4-FFF2-40B4-BE49-F238E27FC236}">
                <a16:creationId xmlns:a16="http://schemas.microsoft.com/office/drawing/2014/main" id="{5E10DF71-589A-4324-A526-792AD3285EF8}"/>
              </a:ext>
            </a:extLst>
          </p:cNvPr>
          <p:cNvSpPr txBox="1">
            <a:spLocks noGrp="1"/>
          </p:cNvSpPr>
          <p:nvPr>
            <p:ph type="body" idx="4294967295"/>
          </p:nvPr>
        </p:nvSpPr>
        <p:spPr>
          <a:xfrm>
            <a:off x="2400300" y="3028950"/>
            <a:ext cx="5421313" cy="2014538"/>
          </a:xfrm>
        </p:spPr>
        <p:txBody>
          <a:bodyPr>
            <a:noAutofit/>
          </a:bodyPr>
          <a:lstStyle/>
          <a:p>
            <a:pPr marL="457200" eaLnBrk="1" fontAlgn="auto" hangingPunct="1">
              <a:lnSpc>
                <a:spcPct val="115000"/>
              </a:lnSpc>
              <a:spcBef>
                <a:spcPts val="0"/>
              </a:spcBef>
              <a:spcAft>
                <a:spcPts val="0"/>
              </a:spcAft>
              <a:buClr>
                <a:srgbClr val="FFFFFF"/>
              </a:buClr>
              <a:buSzPts val="1800"/>
              <a:buFont typeface="Arial"/>
              <a:buChar char="●"/>
              <a:defRPr/>
            </a:pPr>
            <a:r>
              <a:rPr lang="en" sz="1800">
                <a:solidFill>
                  <a:srgbClr val="FFFFFF"/>
                </a:solidFill>
                <a:sym typeface="Arial"/>
              </a:rPr>
              <a:t>The SafeVoice program is anonymous</a:t>
            </a:r>
          </a:p>
          <a:p>
            <a:pPr marL="457200" eaLnBrk="1" fontAlgn="auto" hangingPunct="1">
              <a:lnSpc>
                <a:spcPct val="115000"/>
              </a:lnSpc>
              <a:spcBef>
                <a:spcPts val="1000"/>
              </a:spcBef>
              <a:spcAft>
                <a:spcPts val="0"/>
              </a:spcAft>
              <a:buClr>
                <a:srgbClr val="FFFFFF"/>
              </a:buClr>
              <a:buSzPts val="1800"/>
              <a:buFont typeface="Arial"/>
              <a:buChar char="●"/>
              <a:defRPr/>
            </a:pPr>
            <a:r>
              <a:rPr lang="en" sz="1800">
                <a:solidFill>
                  <a:srgbClr val="FFFFFF"/>
                </a:solidFill>
                <a:sym typeface="Arial"/>
              </a:rPr>
              <a:t>When a student contacts SafeVoice with a concern it will ALWAYS be taken seriously and responded to by trained professionals</a:t>
            </a:r>
          </a:p>
          <a:p>
            <a:pPr marL="457200" eaLnBrk="1" fontAlgn="auto" hangingPunct="1">
              <a:lnSpc>
                <a:spcPct val="115000"/>
              </a:lnSpc>
              <a:spcBef>
                <a:spcPts val="1000"/>
              </a:spcBef>
              <a:spcAft>
                <a:spcPts val="0"/>
              </a:spcAft>
              <a:buClr>
                <a:srgbClr val="FFFFFF"/>
              </a:buClr>
              <a:buSzPts val="1800"/>
              <a:buFont typeface="Arial"/>
              <a:buChar char="●"/>
              <a:defRPr/>
            </a:pPr>
            <a:r>
              <a:rPr lang="en" sz="1800">
                <a:solidFill>
                  <a:srgbClr val="FFFFFF"/>
                </a:solidFill>
                <a:sym typeface="Arial"/>
              </a:rPr>
              <a:t>Reports are received live 24/7/365</a:t>
            </a:r>
          </a:p>
          <a:p>
            <a:pPr indent="-114300" eaLnBrk="1" fontAlgn="auto" hangingPunct="1">
              <a:lnSpc>
                <a:spcPct val="115000"/>
              </a:lnSpc>
              <a:spcBef>
                <a:spcPts val="1000"/>
              </a:spcBef>
              <a:spcAft>
                <a:spcPts val="0"/>
              </a:spcAft>
              <a:buClr>
                <a:srgbClr val="194EBF"/>
              </a:buClr>
              <a:buSzPts val="1800"/>
              <a:buFont typeface="Helvetica Neue"/>
              <a:buNone/>
              <a:defRPr/>
            </a:pPr>
            <a:endParaRPr sz="1600">
              <a:solidFill>
                <a:srgbClr val="FFFFFF"/>
              </a:solidFill>
              <a:latin typeface="Helvetica Neue"/>
              <a:ea typeface="Helvetica Neue"/>
              <a:cs typeface="Helvetica Neue"/>
              <a:sym typeface="Helvetica Neue"/>
            </a:endParaRPr>
          </a:p>
        </p:txBody>
      </p:sp>
      <p:pic>
        <p:nvPicPr>
          <p:cNvPr id="27652" name="Shape 111">
            <a:extLst>
              <a:ext uri="{FF2B5EF4-FFF2-40B4-BE49-F238E27FC236}">
                <a16:creationId xmlns:a16="http://schemas.microsoft.com/office/drawing/2014/main" id="{931D96DB-E2E4-42BD-A167-632BD0916A7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3505" r="3514"/>
          <a:stretch>
            <a:fillRect/>
          </a:stretch>
        </p:blipFill>
        <p:spPr bwMode="auto">
          <a:xfrm>
            <a:off x="7392988" y="4441825"/>
            <a:ext cx="1074737"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a:extLst>
              <a:ext uri="{FF2B5EF4-FFF2-40B4-BE49-F238E27FC236}">
                <a16:creationId xmlns:a16="http://schemas.microsoft.com/office/drawing/2014/main" id="{F7C77F55-87EE-4F21-953C-772285165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3092450"/>
            <a:ext cx="20701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a:extLst>
              <a:ext uri="{FF2B5EF4-FFF2-40B4-BE49-F238E27FC236}">
                <a16:creationId xmlns:a16="http://schemas.microsoft.com/office/drawing/2014/main" id="{6CC1F77E-4FA0-41F6-8997-B821EC07D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1077913"/>
            <a:ext cx="20701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a:extLst>
              <a:ext uri="{FF2B5EF4-FFF2-40B4-BE49-F238E27FC236}">
                <a16:creationId xmlns:a16="http://schemas.microsoft.com/office/drawing/2014/main" id="{7E65572D-AA50-4FAD-8AF2-7E325C9441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77863" y="939800"/>
            <a:ext cx="7788275" cy="4978400"/>
          </a:xfr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8">
            <a:extLst>
              <a:ext uri="{FF2B5EF4-FFF2-40B4-BE49-F238E27FC236}">
                <a16:creationId xmlns:a16="http://schemas.microsoft.com/office/drawing/2014/main" id="{C942DF06-3069-45E4-8061-FC38076EC8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27163" y="944563"/>
            <a:ext cx="6365875" cy="2286000"/>
          </a:xfrm>
        </p:spPr>
      </p:pic>
      <p:sp>
        <p:nvSpPr>
          <p:cNvPr id="3" name="Text Placeholder 2">
            <a:extLst>
              <a:ext uri="{FF2B5EF4-FFF2-40B4-BE49-F238E27FC236}">
                <a16:creationId xmlns:a16="http://schemas.microsoft.com/office/drawing/2014/main" id="{F960BB6D-A3BB-4C53-A7CD-3748B444B827}"/>
              </a:ext>
            </a:extLst>
          </p:cNvPr>
          <p:cNvSpPr>
            <a:spLocks noGrp="1"/>
          </p:cNvSpPr>
          <p:nvPr>
            <p:ph type="body" idx="1"/>
          </p:nvPr>
        </p:nvSpPr>
        <p:spPr>
          <a:xfrm>
            <a:off x="304800" y="3284538"/>
            <a:ext cx="8610600" cy="1293812"/>
          </a:xfrm>
        </p:spPr>
        <p:txBody>
          <a:bodyPr rtlCol="0">
            <a:normAutofit fontScale="32500" lnSpcReduction="20000"/>
          </a:bodyPr>
          <a:lstStyle/>
          <a:p>
            <a:pPr algn="ctr" fontAlgn="auto">
              <a:lnSpc>
                <a:spcPct val="170000"/>
              </a:lnSpc>
              <a:spcAft>
                <a:spcPts val="0"/>
              </a:spcAft>
              <a:defRPr/>
            </a:pPr>
            <a:r>
              <a:rPr lang="en-US" sz="7200" b="1" i="1">
                <a:solidFill>
                  <a:srgbClr val="0099CC"/>
                </a:solidFill>
                <a:latin typeface="Century Gothic" panose="020B0502020202020204" pitchFamily="34" charset="0"/>
              </a:rPr>
              <a:t>Empowering Nevada’s students to use their </a:t>
            </a:r>
            <a:r>
              <a:rPr lang="en-US" sz="7200" b="1" i="1">
                <a:solidFill>
                  <a:schemeClr val="accent1">
                    <a:lumMod val="75000"/>
                  </a:schemeClr>
                </a:solidFill>
                <a:latin typeface="Century Gothic" panose="020B0502020202020204" pitchFamily="34" charset="0"/>
              </a:rPr>
              <a:t>voices</a:t>
            </a:r>
            <a:r>
              <a:rPr lang="en-US" sz="7200" i="1">
                <a:solidFill>
                  <a:srgbClr val="0070C0"/>
                </a:solidFill>
                <a:latin typeface="Century Gothic" panose="020B0502020202020204" pitchFamily="34" charset="0"/>
              </a:rPr>
              <a:t> </a:t>
            </a:r>
            <a:r>
              <a:rPr lang="en-US" sz="7200" b="1" i="1">
                <a:solidFill>
                  <a:srgbClr val="0099CC"/>
                </a:solidFill>
                <a:latin typeface="Century Gothic" panose="020B0502020202020204" pitchFamily="34" charset="0"/>
              </a:rPr>
              <a:t>to keep their friends, themselves and their schools</a:t>
            </a:r>
            <a:r>
              <a:rPr lang="en-US" sz="7200" i="1">
                <a:solidFill>
                  <a:srgbClr val="0070C0"/>
                </a:solidFill>
                <a:latin typeface="Century Gothic" panose="020B0502020202020204" pitchFamily="34" charset="0"/>
              </a:rPr>
              <a:t> </a:t>
            </a:r>
            <a:r>
              <a:rPr lang="en-US" sz="7200" b="1" i="1">
                <a:solidFill>
                  <a:schemeClr val="accent1">
                    <a:lumMod val="75000"/>
                  </a:schemeClr>
                </a:solidFill>
                <a:latin typeface="Century Gothic" panose="020B0502020202020204" pitchFamily="34" charset="0"/>
              </a:rPr>
              <a:t>safe.</a:t>
            </a:r>
            <a:endParaRPr lang="en-US" sz="7200" b="1">
              <a:solidFill>
                <a:schemeClr val="accent1">
                  <a:lumMod val="75000"/>
                </a:schemeClr>
              </a:solidFill>
            </a:endParaRPr>
          </a:p>
          <a:p>
            <a:pPr fontAlgn="auto">
              <a:spcAft>
                <a:spcPts val="0"/>
              </a:spcAft>
              <a:defRPr/>
            </a:pPr>
            <a:endParaRPr lang="en-US" sz="3600"/>
          </a:p>
        </p:txBody>
      </p:sp>
      <p:pic>
        <p:nvPicPr>
          <p:cNvPr id="32772" name="Content Placeholder 4">
            <a:extLst>
              <a:ext uri="{FF2B5EF4-FFF2-40B4-BE49-F238E27FC236}">
                <a16:creationId xmlns:a16="http://schemas.microsoft.com/office/drawing/2014/main" id="{1EC6F863-56F6-4C55-9958-3E7045265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5253038"/>
            <a:ext cx="2266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ACFEC2-06C4-4041-9EA0-0D51C07FBA1D}"/>
              </a:ext>
            </a:extLst>
          </p:cNvPr>
          <p:cNvSpPr txBox="1"/>
          <p:nvPr/>
        </p:nvSpPr>
        <p:spPr>
          <a:xfrm>
            <a:off x="838200" y="4578350"/>
            <a:ext cx="7696200" cy="461963"/>
          </a:xfrm>
          <a:prstGeom prst="rect">
            <a:avLst/>
          </a:prstGeom>
          <a:noFill/>
        </p:spPr>
        <p:txBody>
          <a:bodyPr>
            <a:spAutoFit/>
          </a:bodyPr>
          <a:lstStyle/>
          <a:p>
            <a:pPr algn="ctr" defTabSz="914400" eaLnBrk="1" fontAlgn="auto" hangingPunct="1">
              <a:spcBef>
                <a:spcPts val="0"/>
              </a:spcBef>
              <a:spcAft>
                <a:spcPts val="0"/>
              </a:spcAft>
              <a:defRPr/>
            </a:pPr>
            <a:r>
              <a:rPr lang="en-US" sz="2400" b="1">
                <a:solidFill>
                  <a:srgbClr val="4F81BD">
                    <a:lumMod val="75000"/>
                  </a:srgbClr>
                </a:solidFill>
                <a:latin typeface="Calibri"/>
                <a:ea typeface="+mn-ea"/>
              </a:rPr>
              <a:t>Mobile app</a:t>
            </a:r>
            <a:r>
              <a:rPr lang="en-US" sz="2400">
                <a:solidFill>
                  <a:prstClr val="black"/>
                </a:solidFill>
                <a:latin typeface="Calibri"/>
                <a:ea typeface="+mn-ea"/>
              </a:rPr>
              <a:t>, </a:t>
            </a:r>
            <a:r>
              <a:rPr lang="en-US" sz="2400" b="1">
                <a:solidFill>
                  <a:srgbClr val="4BACC6">
                    <a:lumMod val="75000"/>
                  </a:srgbClr>
                </a:solidFill>
                <a:latin typeface="Calibri"/>
                <a:ea typeface="+mn-ea"/>
              </a:rPr>
              <a:t>Hotline: 1.833.216.7233</a:t>
            </a:r>
            <a:r>
              <a:rPr lang="en-US" sz="2400" b="1">
                <a:solidFill>
                  <a:prstClr val="black"/>
                </a:solidFill>
                <a:latin typeface="Calibri"/>
                <a:ea typeface="+mn-ea"/>
              </a:rPr>
              <a:t>, </a:t>
            </a:r>
            <a:r>
              <a:rPr lang="en-US" sz="2400" b="1">
                <a:solidFill>
                  <a:prstClr val="black"/>
                </a:solidFill>
                <a:latin typeface="Calibri"/>
                <a:ea typeface="+mn-ea"/>
                <a:hlinkClick r:id="rId4"/>
              </a:rPr>
              <a:t>www.safevoicenv.org</a:t>
            </a:r>
            <a:r>
              <a:rPr lang="en-US" sz="2400" b="1">
                <a:solidFill>
                  <a:prstClr val="black"/>
                </a:solidFill>
                <a:latin typeface="Calibri"/>
                <a:ea typeface="+mn-ea"/>
              </a:rPr>
              <a:t> </a:t>
            </a:r>
          </a:p>
        </p:txBody>
      </p:sp>
      <p:sp>
        <p:nvSpPr>
          <p:cNvPr id="8" name="TextBox 7">
            <a:extLst>
              <a:ext uri="{FF2B5EF4-FFF2-40B4-BE49-F238E27FC236}">
                <a16:creationId xmlns:a16="http://schemas.microsoft.com/office/drawing/2014/main" id="{30EC5FE2-4CDF-48D4-BDC0-470AFA925928}"/>
              </a:ext>
            </a:extLst>
          </p:cNvPr>
          <p:cNvSpPr txBox="1"/>
          <p:nvPr/>
        </p:nvSpPr>
        <p:spPr>
          <a:xfrm>
            <a:off x="3124200" y="5267325"/>
            <a:ext cx="3124200" cy="646113"/>
          </a:xfrm>
          <a:prstGeom prst="rect">
            <a:avLst/>
          </a:prstGeom>
          <a:noFill/>
        </p:spPr>
        <p:txBody>
          <a:bodyPr>
            <a:spAutoFit/>
          </a:bodyPr>
          <a:lstStyle/>
          <a:p>
            <a:pPr algn="ctr" defTabSz="914400" eaLnBrk="1" fontAlgn="auto" hangingPunct="1">
              <a:spcBef>
                <a:spcPts val="0"/>
              </a:spcBef>
              <a:spcAft>
                <a:spcPts val="0"/>
              </a:spcAft>
              <a:defRPr/>
            </a:pPr>
            <a:r>
              <a:rPr lang="en-US" b="1">
                <a:solidFill>
                  <a:srgbClr val="4F81BD">
                    <a:lumMod val="75000"/>
                  </a:srgbClr>
                </a:solidFill>
                <a:latin typeface="Calibri"/>
                <a:ea typeface="+mn-ea"/>
              </a:rPr>
              <a:t>A Partnership for School Safety </a:t>
            </a:r>
          </a:p>
          <a:p>
            <a:pPr algn="ctr" defTabSz="914400" eaLnBrk="1" fontAlgn="auto" hangingPunct="1">
              <a:spcBef>
                <a:spcPts val="0"/>
              </a:spcBef>
              <a:spcAft>
                <a:spcPts val="0"/>
              </a:spcAft>
              <a:defRPr/>
            </a:pPr>
            <a:r>
              <a:rPr lang="en-US" b="1">
                <a:solidFill>
                  <a:srgbClr val="4F81BD">
                    <a:lumMod val="75000"/>
                  </a:srgbClr>
                </a:solidFill>
                <a:latin typeface="Calibri"/>
                <a:ea typeface="+mn-ea"/>
              </a:rPr>
              <a:t>and Student Well-Being</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697F-FE98-4E59-808E-9016C693F493}"/>
              </a:ext>
            </a:extLst>
          </p:cNvPr>
          <p:cNvSpPr>
            <a:spLocks noGrp="1"/>
          </p:cNvSpPr>
          <p:nvPr>
            <p:ph type="title"/>
          </p:nvPr>
        </p:nvSpPr>
        <p:spPr/>
        <p:txBody>
          <a:bodyPr/>
          <a:lstStyle/>
          <a:p>
            <a:r>
              <a:rPr lang="en-US">
                <a:ea typeface="MS PGothic"/>
                <a:cs typeface="Calibri"/>
              </a:rPr>
              <a:t>Other ways to report</a:t>
            </a:r>
            <a:endParaRPr lang="en-US"/>
          </a:p>
        </p:txBody>
      </p:sp>
      <p:pic>
        <p:nvPicPr>
          <p:cNvPr id="4" name="Picture 4" descr="A person using a computer&#10;&#10;Description generated with very high confidence">
            <a:extLst>
              <a:ext uri="{FF2B5EF4-FFF2-40B4-BE49-F238E27FC236}">
                <a16:creationId xmlns:a16="http://schemas.microsoft.com/office/drawing/2014/main" id="{7FA7E48C-1B61-4E03-85EB-DA7E734A9B05}"/>
              </a:ext>
            </a:extLst>
          </p:cNvPr>
          <p:cNvPicPr>
            <a:picLocks noChangeAspect="1"/>
          </p:cNvPicPr>
          <p:nvPr/>
        </p:nvPicPr>
        <p:blipFill>
          <a:blip r:embed="rId2"/>
          <a:stretch>
            <a:fillRect/>
          </a:stretch>
        </p:blipFill>
        <p:spPr>
          <a:xfrm>
            <a:off x="5715000" y="3794760"/>
            <a:ext cx="2880360" cy="1920240"/>
          </a:xfrm>
          <a:prstGeom prst="rect">
            <a:avLst/>
          </a:prstGeom>
        </p:spPr>
      </p:pic>
      <p:sp>
        <p:nvSpPr>
          <p:cNvPr id="3" name="Content Placeholder 2">
            <a:extLst>
              <a:ext uri="{FF2B5EF4-FFF2-40B4-BE49-F238E27FC236}">
                <a16:creationId xmlns:a16="http://schemas.microsoft.com/office/drawing/2014/main" id="{73A0687C-A0BA-4139-8FF9-E75B64E45483}"/>
              </a:ext>
            </a:extLst>
          </p:cNvPr>
          <p:cNvSpPr>
            <a:spLocks noGrp="1"/>
          </p:cNvSpPr>
          <p:nvPr>
            <p:ph idx="1"/>
          </p:nvPr>
        </p:nvSpPr>
        <p:spPr/>
        <p:txBody>
          <a:bodyPr/>
          <a:lstStyle/>
          <a:p>
            <a:r>
              <a:rPr lang="en-US" dirty="0">
                <a:ea typeface="+mn-lt"/>
                <a:cs typeface="+mn-lt"/>
              </a:rPr>
              <a:t>Fill out a WCSD </a:t>
            </a:r>
            <a:r>
              <a:rPr lang="en-US" dirty="0">
                <a:ea typeface="+mn-lt"/>
                <a:cs typeface="+mn-lt"/>
                <a:hlinkClick r:id="rId3"/>
              </a:rPr>
              <a:t>student complaint form</a:t>
            </a:r>
            <a:r>
              <a:rPr lang="en-US" dirty="0">
                <a:ea typeface="+mn-lt"/>
                <a:cs typeface="+mn-lt"/>
              </a:rPr>
              <a:t> online</a:t>
            </a:r>
          </a:p>
          <a:p>
            <a:endParaRPr lang="en-US" dirty="0">
              <a:ea typeface="+mn-lt"/>
              <a:cs typeface="+mn-lt"/>
            </a:endParaRPr>
          </a:p>
          <a:p>
            <a:r>
              <a:rPr lang="en-US" dirty="0">
                <a:ea typeface="+mn-lt"/>
                <a:cs typeface="+mn-lt"/>
              </a:rPr>
              <a:t>File a complaint with the Department of Education, </a:t>
            </a:r>
            <a:r>
              <a:rPr lang="en-US" dirty="0">
                <a:ea typeface="+mn-lt"/>
                <a:cs typeface="+mn-lt"/>
                <a:hlinkClick r:id="rId4"/>
              </a:rPr>
              <a:t>Office of Civil Rights</a:t>
            </a:r>
            <a:r>
              <a:rPr lang="en-US" dirty="0">
                <a:ea typeface="+mn-lt"/>
                <a:cs typeface="+mn-lt"/>
              </a:rPr>
              <a:t> </a:t>
            </a:r>
          </a:p>
          <a:p>
            <a:endParaRPr lang="en-US" dirty="0">
              <a:cs typeface="Calibri"/>
            </a:endParaRPr>
          </a:p>
        </p:txBody>
      </p:sp>
    </p:spTree>
    <p:extLst>
      <p:ext uri="{BB962C8B-B14F-4D97-AF65-F5344CB8AC3E}">
        <p14:creationId xmlns:p14="http://schemas.microsoft.com/office/powerpoint/2010/main" val="21245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32FB43B-26B0-43C0-8EBD-6125AB2E9EA5}"/>
              </a:ext>
            </a:extLst>
          </p:cNvPr>
          <p:cNvSpPr>
            <a:spLocks noGrp="1"/>
          </p:cNvSpPr>
          <p:nvPr>
            <p:ph type="title"/>
          </p:nvPr>
        </p:nvSpPr>
        <p:spPr/>
        <p:txBody>
          <a:bodyPr/>
          <a:lstStyle/>
          <a:p>
            <a:pPr eaLnBrk="1" hangingPunct="1"/>
            <a:r>
              <a:rPr lang="en-US" altLang="en-US"/>
              <a:t>Objectives</a:t>
            </a:r>
          </a:p>
        </p:txBody>
      </p:sp>
      <p:sp>
        <p:nvSpPr>
          <p:cNvPr id="4099" name="Content Placeholder 2">
            <a:extLst>
              <a:ext uri="{FF2B5EF4-FFF2-40B4-BE49-F238E27FC236}">
                <a16:creationId xmlns:a16="http://schemas.microsoft.com/office/drawing/2014/main" id="{F4F5670B-02D2-4832-815A-B029B9F5297F}"/>
              </a:ext>
            </a:extLst>
          </p:cNvPr>
          <p:cNvSpPr>
            <a:spLocks noGrp="1"/>
          </p:cNvSpPr>
          <p:nvPr>
            <p:ph idx="1"/>
          </p:nvPr>
        </p:nvSpPr>
        <p:spPr>
          <a:xfrm>
            <a:off x="457200" y="1662430"/>
            <a:ext cx="8229600" cy="3952875"/>
          </a:xfrm>
        </p:spPr>
        <p:txBody>
          <a:bodyPr/>
          <a:lstStyle/>
          <a:p>
            <a:pPr marL="0" indent="0" eaLnBrk="1" hangingPunct="1">
              <a:buFont typeface="Arial" panose="020B0604020202020204" pitchFamily="34" charset="0"/>
              <a:buNone/>
              <a:defRPr/>
            </a:pPr>
            <a:r>
              <a:rPr lang="en-US" altLang="en-US" sz="2800" b="1" i="1" dirty="0">
                <a:ea typeface="MS PGothic"/>
              </a:rPr>
              <a:t>Students will be able to:</a:t>
            </a:r>
          </a:p>
          <a:p>
            <a:pPr eaLnBrk="1" hangingPunct="1">
              <a:defRPr/>
            </a:pPr>
            <a:r>
              <a:rPr lang="en-US" sz="2600" dirty="0">
                <a:ea typeface="MS PGothic"/>
              </a:rPr>
              <a:t>Use communication and social skills to positively interact with others by referring to working agreements </a:t>
            </a:r>
            <a:endParaRPr lang="en-US" sz="2600" dirty="0">
              <a:ea typeface="MS PGothic"/>
              <a:cs typeface="Calibri"/>
            </a:endParaRPr>
          </a:p>
          <a:p>
            <a:pPr eaLnBrk="1" hangingPunct="1">
              <a:defRPr/>
            </a:pPr>
            <a:r>
              <a:rPr lang="en-US" sz="2600" dirty="0">
                <a:ea typeface="MS PGothic"/>
              </a:rPr>
              <a:t>Define key vocabulary for the Civil Rights &amp; Me lessons </a:t>
            </a:r>
            <a:endParaRPr lang="en-US" sz="2600" dirty="0">
              <a:ea typeface="MS PGothic"/>
              <a:cs typeface="Calibri"/>
            </a:endParaRPr>
          </a:p>
          <a:p>
            <a:pPr eaLnBrk="1" hangingPunct="1">
              <a:defRPr/>
            </a:pPr>
            <a:r>
              <a:rPr lang="en-US" sz="2600" dirty="0">
                <a:ea typeface="MS PGothic"/>
              </a:rPr>
              <a:t>Understand Safe &amp; Respectful Learning Environments</a:t>
            </a:r>
            <a:endParaRPr lang="en-US" sz="2600" dirty="0">
              <a:ea typeface="MS PGothic"/>
              <a:cs typeface="Calibri"/>
            </a:endParaRPr>
          </a:p>
          <a:p>
            <a:pPr>
              <a:defRPr/>
            </a:pPr>
            <a:r>
              <a:rPr lang="en-US" sz="2600" dirty="0">
                <a:ea typeface="MS PGothic"/>
              </a:rPr>
              <a:t>Demonstrate ways to get help and support if they are concerned about their safety or rights</a:t>
            </a:r>
            <a:endParaRPr lang="en-US" sz="2600" dirty="0">
              <a:ea typeface="MS PGothic"/>
              <a:cs typeface="Calibri"/>
            </a:endParaRPr>
          </a:p>
          <a:p>
            <a:pPr>
              <a:defRPr/>
            </a:pPr>
            <a:r>
              <a:rPr lang="en-US" sz="2600" dirty="0">
                <a:ea typeface="MS PGothic"/>
              </a:rPr>
              <a:t>Understand the importance of reporting</a:t>
            </a:r>
            <a:r>
              <a:rPr lang="en-US" sz="2800" dirty="0">
                <a:ea typeface="MS PGothic"/>
              </a:rPr>
              <a:t> </a:t>
            </a:r>
            <a:endParaRPr lang="en-US" sz="1800" dirty="0">
              <a:cs typeface="Calibri"/>
            </a:endParaRPr>
          </a:p>
          <a:p>
            <a:pPr marL="0" indent="0">
              <a:buFont typeface="Arial" panose="020B0604020202020204" pitchFamily="34" charset="0"/>
              <a:buNone/>
              <a:defRPr/>
            </a:pPr>
            <a:endParaRPr lang="en-US"/>
          </a:p>
          <a:p>
            <a:pPr marL="0" indent="0" eaLnBrk="1" hangingPunct="1">
              <a:buFont typeface="Arial" panose="020B0604020202020204" pitchFamily="34" charset="0"/>
              <a:buNone/>
              <a:defRPr/>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 picture containing toy, drawing&#10;&#10;Description automatically generated">
            <a:extLst>
              <a:ext uri="{FF2B5EF4-FFF2-40B4-BE49-F238E27FC236}">
                <a16:creationId xmlns:a16="http://schemas.microsoft.com/office/drawing/2014/main" id="{A248C132-CBCE-42DC-B37C-1DD5AC64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84463"/>
            <a:ext cx="20129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Content Placeholder 2">
            <a:extLst>
              <a:ext uri="{FF2B5EF4-FFF2-40B4-BE49-F238E27FC236}">
                <a16:creationId xmlns:a16="http://schemas.microsoft.com/office/drawing/2014/main" id="{CF03F857-63CF-4DAB-A6BB-C9AE837C740D}"/>
              </a:ext>
            </a:extLst>
          </p:cNvPr>
          <p:cNvSpPr>
            <a:spLocks noGrp="1"/>
          </p:cNvSpPr>
          <p:nvPr>
            <p:ph idx="1"/>
          </p:nvPr>
        </p:nvSpPr>
        <p:spPr>
          <a:xfrm>
            <a:off x="457200" y="1787525"/>
            <a:ext cx="8229600" cy="3952875"/>
          </a:xfrm>
        </p:spPr>
        <p:txBody>
          <a:bodyPr/>
          <a:lstStyle/>
          <a:p>
            <a:r>
              <a:rPr lang="en-US" altLang="en-US"/>
              <a:t>Write down 3 positive outcomes (for self, school, community) related to taking action and getting help</a:t>
            </a:r>
          </a:p>
          <a:p>
            <a:r>
              <a:rPr lang="en-US" altLang="en-US"/>
              <a:t>Post to the wall/poster paper</a:t>
            </a:r>
          </a:p>
          <a:p>
            <a:r>
              <a:rPr lang="en-US" altLang="en-US"/>
              <a:t>Take a walk around the room and see all the wonderful ways to help yourself and your fellow students build a healthier culture and climate. </a:t>
            </a:r>
          </a:p>
        </p:txBody>
      </p:sp>
      <p:sp>
        <p:nvSpPr>
          <p:cNvPr id="33796" name="TextBox 3">
            <a:extLst>
              <a:ext uri="{FF2B5EF4-FFF2-40B4-BE49-F238E27FC236}">
                <a16:creationId xmlns:a16="http://schemas.microsoft.com/office/drawing/2014/main" id="{196EB6FC-5853-49A3-BFB0-13AFBCB73D17}"/>
              </a:ext>
            </a:extLst>
          </p:cNvPr>
          <p:cNvSpPr txBox="1">
            <a:spLocks noChangeArrowheads="1"/>
          </p:cNvSpPr>
          <p:nvPr/>
        </p:nvSpPr>
        <p:spPr bwMode="auto">
          <a:xfrm>
            <a:off x="6556375" y="3986213"/>
            <a:ext cx="17954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900"/>
          </a:p>
        </p:txBody>
      </p:sp>
      <p:sp>
        <p:nvSpPr>
          <p:cNvPr id="33797" name="Title 1">
            <a:extLst>
              <a:ext uri="{FF2B5EF4-FFF2-40B4-BE49-F238E27FC236}">
                <a16:creationId xmlns:a16="http://schemas.microsoft.com/office/drawing/2014/main" id="{44297FF1-C54F-4350-A55D-B37C9DDD33EE}"/>
              </a:ext>
            </a:extLst>
          </p:cNvPr>
          <p:cNvSpPr>
            <a:spLocks noGrp="1"/>
          </p:cNvSpPr>
          <p:nvPr>
            <p:ph type="title"/>
          </p:nvPr>
        </p:nvSpPr>
        <p:spPr/>
        <p:txBody>
          <a:bodyPr/>
          <a:lstStyle/>
          <a:p>
            <a:r>
              <a:rPr lang="en-US" altLang="en-US"/>
              <a:t>Wrap up</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a:extLst>
              <a:ext uri="{FF2B5EF4-FFF2-40B4-BE49-F238E27FC236}">
                <a16:creationId xmlns:a16="http://schemas.microsoft.com/office/drawing/2014/main" id="{BA5264F1-0776-46E0-A92C-FF67AA1E8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1260475"/>
            <a:ext cx="2928937"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D9F91EA-C799-4BCA-B85A-7645FEF85F64}"/>
              </a:ext>
            </a:extLst>
          </p:cNvPr>
          <p:cNvSpPr/>
          <p:nvPr/>
        </p:nvSpPr>
        <p:spPr>
          <a:xfrm>
            <a:off x="2701419" y="4085922"/>
            <a:ext cx="4557915" cy="923330"/>
          </a:xfrm>
          <a:prstGeom prst="rect">
            <a:avLst/>
          </a:prstGeom>
          <a:noFill/>
        </p:spPr>
        <p:txBody>
          <a:bodyPr wrap="none">
            <a:spAutoFit/>
          </a:bodyPr>
          <a:lstStyle/>
          <a:p>
            <a:pPr algn="ctr">
              <a:defRPr/>
            </a:pPr>
            <a:r>
              <a:rPr 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AA79B77-554A-4312-9195-F480A45A4F5B}"/>
              </a:ext>
            </a:extLst>
          </p:cNvPr>
          <p:cNvSpPr>
            <a:spLocks noGrp="1"/>
          </p:cNvSpPr>
          <p:nvPr>
            <p:ph type="title"/>
          </p:nvPr>
        </p:nvSpPr>
        <p:spPr/>
        <p:txBody>
          <a:bodyPr/>
          <a:lstStyle/>
          <a:p>
            <a:r>
              <a:rPr lang="en-US" altLang="en-US"/>
              <a:t>Working Agreements</a:t>
            </a:r>
          </a:p>
        </p:txBody>
      </p:sp>
      <p:sp>
        <p:nvSpPr>
          <p:cNvPr id="8195" name="Content Placeholder 2">
            <a:extLst>
              <a:ext uri="{FF2B5EF4-FFF2-40B4-BE49-F238E27FC236}">
                <a16:creationId xmlns:a16="http://schemas.microsoft.com/office/drawing/2014/main" id="{4C606547-92D5-46F0-A385-DED5E1F9C0D7}"/>
              </a:ext>
            </a:extLst>
          </p:cNvPr>
          <p:cNvSpPr>
            <a:spLocks noGrp="1"/>
          </p:cNvSpPr>
          <p:nvPr>
            <p:ph idx="1"/>
          </p:nvPr>
        </p:nvSpPr>
        <p:spPr>
          <a:xfrm>
            <a:off x="457200" y="1879600"/>
            <a:ext cx="8229600" cy="3952875"/>
          </a:xfrm>
        </p:spPr>
        <p:txBody>
          <a:bodyPr/>
          <a:lstStyle/>
          <a:p>
            <a:r>
              <a:rPr lang="en-US" altLang="en-US" sz="2800"/>
              <a:t>Create and Maintain a </a:t>
            </a:r>
            <a:r>
              <a:rPr lang="en-US" altLang="en-US" sz="2800" b="1">
                <a:solidFill>
                  <a:srgbClr val="00B050"/>
                </a:solidFill>
              </a:rPr>
              <a:t>safe</a:t>
            </a:r>
            <a:r>
              <a:rPr lang="en-US" altLang="en-US" sz="2800"/>
              <a:t> place for </a:t>
            </a:r>
            <a:r>
              <a:rPr lang="en-US" altLang="en-US" sz="2800" b="1">
                <a:solidFill>
                  <a:srgbClr val="00B050"/>
                </a:solidFill>
              </a:rPr>
              <a:t>meaningful </a:t>
            </a:r>
            <a:r>
              <a:rPr lang="en-US" altLang="en-US" sz="2800"/>
              <a:t>conversations</a:t>
            </a:r>
          </a:p>
          <a:p>
            <a:r>
              <a:rPr lang="en-US" altLang="en-US" sz="2800" b="1">
                <a:solidFill>
                  <a:srgbClr val="FF0000"/>
                </a:solidFill>
              </a:rPr>
              <a:t>Engage</a:t>
            </a:r>
            <a:r>
              <a:rPr lang="en-US" altLang="en-US" sz="2800"/>
              <a:t> with each other and return to being </a:t>
            </a:r>
            <a:r>
              <a:rPr lang="en-US" altLang="en-US" sz="2800" b="1">
                <a:solidFill>
                  <a:srgbClr val="FF0000"/>
                </a:solidFill>
              </a:rPr>
              <a:t>present</a:t>
            </a:r>
          </a:p>
          <a:p>
            <a:r>
              <a:rPr lang="en-US" altLang="en-US" sz="2800"/>
              <a:t>Speak your </a:t>
            </a:r>
            <a:r>
              <a:rPr lang="en-US" altLang="en-US" sz="2800" b="1">
                <a:solidFill>
                  <a:srgbClr val="00B0F0"/>
                </a:solidFill>
              </a:rPr>
              <a:t>truth</a:t>
            </a:r>
            <a:r>
              <a:rPr lang="en-US" altLang="en-US" sz="2800"/>
              <a:t> and </a:t>
            </a:r>
            <a:r>
              <a:rPr lang="en-US" altLang="en-US" sz="2800" b="1">
                <a:solidFill>
                  <a:srgbClr val="00B0F0"/>
                </a:solidFill>
              </a:rPr>
              <a:t>accept</a:t>
            </a:r>
            <a:r>
              <a:rPr lang="en-US" altLang="en-US" sz="2800"/>
              <a:t> these conversations MUST continue after today</a:t>
            </a:r>
          </a:p>
          <a:p>
            <a:r>
              <a:rPr lang="en-US" altLang="en-US" sz="2800"/>
              <a:t>These conversations can be </a:t>
            </a:r>
            <a:r>
              <a:rPr lang="en-US" altLang="en-US" sz="2800" b="1">
                <a:solidFill>
                  <a:srgbClr val="7030A0"/>
                </a:solidFill>
              </a:rPr>
              <a:t>new and uncomfortable</a:t>
            </a:r>
            <a:r>
              <a:rPr lang="en-US" altLang="en-US" sz="2800"/>
              <a:t>; Take </a:t>
            </a:r>
            <a:r>
              <a:rPr lang="en-US" altLang="en-US" sz="2800" b="1">
                <a:solidFill>
                  <a:srgbClr val="7030A0"/>
                </a:solidFill>
              </a:rPr>
              <a:t>care of yourself and each other</a:t>
            </a:r>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a:extLst>
              <a:ext uri="{FF2B5EF4-FFF2-40B4-BE49-F238E27FC236}">
                <a16:creationId xmlns:a16="http://schemas.microsoft.com/office/drawing/2014/main" id="{82150033-AF1B-4A16-9024-A66BFB8190B7}"/>
              </a:ext>
            </a:extLst>
          </p:cNvPr>
          <p:cNvSpPr>
            <a:spLocks noGrp="1"/>
          </p:cNvSpPr>
          <p:nvPr>
            <p:ph type="title"/>
          </p:nvPr>
        </p:nvSpPr>
        <p:spPr/>
        <p:txBody>
          <a:bodyPr/>
          <a:lstStyle/>
          <a:p>
            <a:r>
              <a:rPr lang="en-US" altLang="en-US" b="1"/>
              <a:t>Warm Up </a:t>
            </a:r>
          </a:p>
        </p:txBody>
      </p:sp>
      <p:sp>
        <p:nvSpPr>
          <p:cNvPr id="5" name="Content Placeholder 4">
            <a:extLst>
              <a:ext uri="{FF2B5EF4-FFF2-40B4-BE49-F238E27FC236}">
                <a16:creationId xmlns:a16="http://schemas.microsoft.com/office/drawing/2014/main" id="{CC25EB95-7FE1-4107-841C-9DEF7C74CDA3}"/>
              </a:ext>
            </a:extLst>
          </p:cNvPr>
          <p:cNvSpPr>
            <a:spLocks noGrp="1"/>
          </p:cNvSpPr>
          <p:nvPr>
            <p:ph idx="1"/>
          </p:nvPr>
        </p:nvSpPr>
        <p:spPr>
          <a:xfrm>
            <a:off x="457200" y="1879600"/>
            <a:ext cx="8512175" cy="3952875"/>
          </a:xfrm>
        </p:spPr>
        <p:txBody>
          <a:bodyPr/>
          <a:lstStyle/>
          <a:p>
            <a:pPr marL="0" indent="0" algn="ctr">
              <a:buFont typeface="Arial" panose="020B0604020202020204" pitchFamily="34" charset="0"/>
              <a:buNone/>
              <a:defRPr/>
            </a:pPr>
            <a:r>
              <a:rPr lang="en-US"/>
              <a:t>“Change the </a:t>
            </a:r>
            <a:r>
              <a:rPr lang="en-US" b="1">
                <a:solidFill>
                  <a:schemeClr val="accent2"/>
                </a:solidFill>
              </a:rPr>
              <a:t>belief</a:t>
            </a:r>
            <a:r>
              <a:rPr lang="en-US"/>
              <a:t> and the </a:t>
            </a:r>
            <a:r>
              <a:rPr lang="en-US" b="1">
                <a:solidFill>
                  <a:schemeClr val="tx2">
                    <a:lumMod val="60000"/>
                    <a:lumOff val="40000"/>
                  </a:schemeClr>
                </a:solidFill>
              </a:rPr>
              <a:t>thinking</a:t>
            </a:r>
            <a:r>
              <a:rPr lang="en-US"/>
              <a:t> changes.  Change the thinking and the </a:t>
            </a:r>
            <a:r>
              <a:rPr lang="en-US" b="1">
                <a:solidFill>
                  <a:srgbClr val="7030A0"/>
                </a:solidFill>
              </a:rPr>
              <a:t>action</a:t>
            </a:r>
            <a:r>
              <a:rPr lang="en-US"/>
              <a:t> changes. Change the action, and the </a:t>
            </a:r>
            <a:r>
              <a:rPr lang="en-US" b="1">
                <a:solidFill>
                  <a:srgbClr val="00B050"/>
                </a:solidFill>
              </a:rPr>
              <a:t>result</a:t>
            </a:r>
            <a:r>
              <a:rPr lang="en-US"/>
              <a:t> changes.” – John Assaraf</a:t>
            </a:r>
          </a:p>
          <a:p>
            <a:pPr marL="0" indent="0">
              <a:buFont typeface="Arial" panose="020B0604020202020204" pitchFamily="34" charset="0"/>
              <a:buNone/>
              <a:defRPr/>
            </a:pPr>
            <a:endParaRPr lang="en-US"/>
          </a:p>
          <a:p>
            <a:pPr marL="0" indent="0">
              <a:buFont typeface="Arial" panose="020B0604020202020204" pitchFamily="34" charset="0"/>
              <a:buNone/>
              <a:defRPr/>
            </a:pPr>
            <a:r>
              <a:rPr lang="en-US" b="1"/>
              <a:t>Beliefs</a:t>
            </a:r>
            <a:r>
              <a:rPr lang="en-US"/>
              <a:t>		  </a:t>
            </a:r>
            <a:r>
              <a:rPr lang="en-US" b="1"/>
              <a:t>Thoughts</a:t>
            </a:r>
            <a:r>
              <a:rPr lang="en-US"/>
              <a:t>		 	</a:t>
            </a:r>
            <a:r>
              <a:rPr lang="en-US" b="1"/>
              <a:t>Actions</a:t>
            </a:r>
            <a:r>
              <a:rPr lang="en-US"/>
              <a:t>			</a:t>
            </a:r>
            <a:r>
              <a:rPr lang="en-US" b="1"/>
              <a:t>Results</a:t>
            </a:r>
          </a:p>
          <a:p>
            <a:pPr marL="0" indent="0">
              <a:buFont typeface="Arial" panose="020B0604020202020204" pitchFamily="34" charset="0"/>
              <a:buNone/>
              <a:defRPr/>
            </a:pPr>
            <a:endParaRPr lang="en-US"/>
          </a:p>
        </p:txBody>
      </p:sp>
      <p:sp>
        <p:nvSpPr>
          <p:cNvPr id="6" name="Arrow: Right 5">
            <a:extLst>
              <a:ext uri="{FF2B5EF4-FFF2-40B4-BE49-F238E27FC236}">
                <a16:creationId xmlns:a16="http://schemas.microsoft.com/office/drawing/2014/main" id="{7D24F75F-BC8F-4EA7-999F-427FAAA62B00}"/>
              </a:ext>
            </a:extLst>
          </p:cNvPr>
          <p:cNvSpPr/>
          <p:nvPr/>
        </p:nvSpPr>
        <p:spPr>
          <a:xfrm>
            <a:off x="1725613" y="4595813"/>
            <a:ext cx="750887" cy="330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Arrow: Right 6">
            <a:extLst>
              <a:ext uri="{FF2B5EF4-FFF2-40B4-BE49-F238E27FC236}">
                <a16:creationId xmlns:a16="http://schemas.microsoft.com/office/drawing/2014/main" id="{CA1650A9-2C0C-4955-AE6B-FC69A0EC84CA}"/>
              </a:ext>
            </a:extLst>
          </p:cNvPr>
          <p:cNvSpPr/>
          <p:nvPr/>
        </p:nvSpPr>
        <p:spPr>
          <a:xfrm>
            <a:off x="4197350" y="4595813"/>
            <a:ext cx="749300" cy="330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Arrow: Right 7">
            <a:extLst>
              <a:ext uri="{FF2B5EF4-FFF2-40B4-BE49-F238E27FC236}">
                <a16:creationId xmlns:a16="http://schemas.microsoft.com/office/drawing/2014/main" id="{D1321E3A-360C-4DDD-94DD-A447E022F320}"/>
              </a:ext>
            </a:extLst>
          </p:cNvPr>
          <p:cNvSpPr/>
          <p:nvPr/>
        </p:nvSpPr>
        <p:spPr>
          <a:xfrm>
            <a:off x="6545263" y="4595813"/>
            <a:ext cx="749300" cy="330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BA4E79E3-F87C-49FE-99C7-89CADB0AA4D9}"/>
              </a:ext>
            </a:extLst>
          </p:cNvPr>
          <p:cNvSpPr>
            <a:spLocks noGrp="1"/>
          </p:cNvSpPr>
          <p:nvPr>
            <p:ph type="title"/>
          </p:nvPr>
        </p:nvSpPr>
        <p:spPr>
          <a:xfrm>
            <a:off x="457200" y="1184275"/>
            <a:ext cx="8229600" cy="801688"/>
          </a:xfrm>
        </p:spPr>
        <p:txBody>
          <a:bodyPr/>
          <a:lstStyle/>
          <a:p>
            <a:r>
              <a:rPr lang="en-US" altLang="en-US" b="1">
                <a:ea typeface="MS PGothic"/>
              </a:rPr>
              <a:t>Intro to Key Vocabulary</a:t>
            </a:r>
            <a:br>
              <a:rPr lang="en-US" altLang="en-US" b="1" dirty="0">
                <a:ea typeface="MS PGothic"/>
              </a:rPr>
            </a:br>
            <a:endParaRPr lang="en-US" altLang="en-US" b="1">
              <a:cs typeface="Calibri"/>
            </a:endParaRPr>
          </a:p>
        </p:txBody>
      </p:sp>
      <p:sp>
        <p:nvSpPr>
          <p:cNvPr id="11267" name="Content Placeholder 2">
            <a:extLst>
              <a:ext uri="{FF2B5EF4-FFF2-40B4-BE49-F238E27FC236}">
                <a16:creationId xmlns:a16="http://schemas.microsoft.com/office/drawing/2014/main" id="{F6810618-1BC8-4522-952C-EFC098085AA3}"/>
              </a:ext>
            </a:extLst>
          </p:cNvPr>
          <p:cNvSpPr>
            <a:spLocks noGrp="1"/>
          </p:cNvSpPr>
          <p:nvPr>
            <p:ph sz="half" idx="1"/>
          </p:nvPr>
        </p:nvSpPr>
        <p:spPr>
          <a:xfrm>
            <a:off x="457200" y="1884363"/>
            <a:ext cx="4038600" cy="3987800"/>
          </a:xfrm>
        </p:spPr>
        <p:txBody>
          <a:bodyPr/>
          <a:lstStyle/>
          <a:p>
            <a:r>
              <a:rPr lang="en-US" altLang="en-US" sz="4400">
                <a:solidFill>
                  <a:srgbClr val="0070C0"/>
                </a:solidFill>
                <a:ea typeface="MS PGothic"/>
              </a:rPr>
              <a:t>Civil Rights</a:t>
            </a:r>
            <a:endParaRPr lang="en-US">
              <a:ea typeface="MS PGothic"/>
              <a:cs typeface="Calibri"/>
            </a:endParaRPr>
          </a:p>
          <a:p>
            <a:r>
              <a:rPr lang="en-US" altLang="en-US" sz="4400">
                <a:solidFill>
                  <a:srgbClr val="FF0000"/>
                </a:solidFill>
                <a:ea typeface="MS PGothic"/>
              </a:rPr>
              <a:t>Bullying</a:t>
            </a:r>
            <a:endParaRPr lang="en-US" altLang="en-US" sz="4400">
              <a:solidFill>
                <a:srgbClr val="FF0000"/>
              </a:solidFill>
              <a:ea typeface="MS PGothic"/>
              <a:cs typeface="Calibri"/>
            </a:endParaRPr>
          </a:p>
          <a:p>
            <a:r>
              <a:rPr lang="en-US" altLang="en-US" sz="4400">
                <a:solidFill>
                  <a:srgbClr val="00B050"/>
                </a:solidFill>
                <a:ea typeface="MS PGothic"/>
              </a:rPr>
              <a:t>Cyberbullying</a:t>
            </a:r>
            <a:endParaRPr lang="en-US" altLang="en-US" sz="4400">
              <a:solidFill>
                <a:srgbClr val="00B050"/>
              </a:solidFill>
              <a:ea typeface="MS PGothic"/>
              <a:cs typeface="Calibri"/>
            </a:endParaRPr>
          </a:p>
        </p:txBody>
      </p:sp>
      <p:sp>
        <p:nvSpPr>
          <p:cNvPr id="4" name="Content Placeholder 3">
            <a:extLst>
              <a:ext uri="{FF2B5EF4-FFF2-40B4-BE49-F238E27FC236}">
                <a16:creationId xmlns:a16="http://schemas.microsoft.com/office/drawing/2014/main" id="{6E71318B-C13D-4B70-8F75-2F4DB96F2E47}"/>
              </a:ext>
            </a:extLst>
          </p:cNvPr>
          <p:cNvSpPr>
            <a:spLocks noGrp="1"/>
          </p:cNvSpPr>
          <p:nvPr>
            <p:ph sz="half" idx="2"/>
          </p:nvPr>
        </p:nvSpPr>
        <p:spPr>
          <a:xfrm>
            <a:off x="4648200" y="1884363"/>
            <a:ext cx="4176713" cy="3987800"/>
          </a:xfrm>
        </p:spPr>
        <p:txBody>
          <a:bodyPr/>
          <a:lstStyle/>
          <a:p>
            <a:pPr>
              <a:defRPr/>
            </a:pPr>
            <a:r>
              <a:rPr lang="en-US" sz="4800">
                <a:solidFill>
                  <a:schemeClr val="accent6"/>
                </a:solidFill>
              </a:rPr>
              <a:t>Harassment</a:t>
            </a:r>
          </a:p>
          <a:p>
            <a:pPr>
              <a:defRPr/>
            </a:pPr>
            <a:r>
              <a:rPr lang="en-US" sz="4800">
                <a:solidFill>
                  <a:srgbClr val="7030A0"/>
                </a:solidFill>
              </a:rPr>
              <a:t>Discrimination</a:t>
            </a:r>
          </a:p>
          <a:p>
            <a:pPr>
              <a:defRPr/>
            </a:pPr>
            <a:r>
              <a:rPr lang="en-US" sz="4800">
                <a:solidFill>
                  <a:srgbClr val="00B0F0"/>
                </a:solidFill>
              </a:rPr>
              <a:t>Intimidation</a:t>
            </a:r>
          </a:p>
          <a:p>
            <a:pPr>
              <a:defRPr/>
            </a:pPr>
            <a:r>
              <a:rPr lang="en-US" sz="4800">
                <a:solidFill>
                  <a:schemeClr val="accent2"/>
                </a:solidFill>
              </a:rPr>
              <a:t>Retaliation</a:t>
            </a:r>
          </a:p>
        </p:txBody>
      </p:sp>
      <p:pic>
        <p:nvPicPr>
          <p:cNvPr id="2" name="Picture 2" descr="A close up of an animal&#10;&#10;Description generated with high confidence">
            <a:extLst>
              <a:ext uri="{FF2B5EF4-FFF2-40B4-BE49-F238E27FC236}">
                <a16:creationId xmlns:a16="http://schemas.microsoft.com/office/drawing/2014/main" id="{C3F73040-BAA1-4E76-A5A1-7B530A925DE3}"/>
              </a:ext>
            </a:extLst>
          </p:cNvPr>
          <p:cNvPicPr>
            <a:picLocks noChangeAspect="1"/>
          </p:cNvPicPr>
          <p:nvPr/>
        </p:nvPicPr>
        <p:blipFill>
          <a:blip r:embed="rId3"/>
          <a:stretch>
            <a:fillRect/>
          </a:stretch>
        </p:blipFill>
        <p:spPr>
          <a:xfrm>
            <a:off x="605790" y="4212649"/>
            <a:ext cx="3371850" cy="16673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CBA2-3C66-48E6-8B2F-DF8172E0CF17}"/>
              </a:ext>
            </a:extLst>
          </p:cNvPr>
          <p:cNvSpPr>
            <a:spLocks noGrp="1"/>
          </p:cNvSpPr>
          <p:nvPr>
            <p:ph type="title"/>
          </p:nvPr>
        </p:nvSpPr>
        <p:spPr/>
        <p:txBody>
          <a:bodyPr/>
          <a:lstStyle/>
          <a:p>
            <a:br>
              <a:rPr lang="en-US">
                <a:ea typeface="MS PGothic"/>
                <a:cs typeface="Calibri"/>
              </a:rPr>
            </a:br>
            <a:endParaRPr lang="en-US">
              <a:cs typeface="Calibri"/>
            </a:endParaRPr>
          </a:p>
        </p:txBody>
      </p:sp>
      <p:sp>
        <p:nvSpPr>
          <p:cNvPr id="3" name="Content Placeholder 2">
            <a:extLst>
              <a:ext uri="{FF2B5EF4-FFF2-40B4-BE49-F238E27FC236}">
                <a16:creationId xmlns:a16="http://schemas.microsoft.com/office/drawing/2014/main" id="{4A7AD4B0-8598-4E02-A0B9-09025E349126}"/>
              </a:ext>
            </a:extLst>
          </p:cNvPr>
          <p:cNvSpPr>
            <a:spLocks noGrp="1"/>
          </p:cNvSpPr>
          <p:nvPr>
            <p:ph idx="1"/>
          </p:nvPr>
        </p:nvSpPr>
        <p:spPr>
          <a:xfrm>
            <a:off x="262890" y="1719580"/>
            <a:ext cx="8503920" cy="4020821"/>
          </a:xfrm>
        </p:spPr>
        <p:style>
          <a:lnRef idx="1">
            <a:schemeClr val="accent1"/>
          </a:lnRef>
          <a:fillRef idx="2">
            <a:schemeClr val="accent1"/>
          </a:fillRef>
          <a:effectRef idx="1">
            <a:schemeClr val="accent1"/>
          </a:effectRef>
          <a:fontRef idx="minor">
            <a:schemeClr val="dk1"/>
          </a:fontRef>
        </p:style>
        <p:txBody>
          <a:bodyPr/>
          <a:lstStyle/>
          <a:p>
            <a:pPr>
              <a:buNone/>
            </a:pPr>
            <a:r>
              <a:rPr lang="en-US" sz="2000" b="1">
                <a:ea typeface="+mn-lt"/>
                <a:cs typeface="+mn-lt"/>
              </a:rPr>
              <a:t>CIVIL RIGHTS- </a:t>
            </a:r>
            <a:r>
              <a:rPr lang="en-US" sz="2000">
                <a:ea typeface="+mn-lt"/>
                <a:cs typeface="+mn-lt"/>
              </a:rPr>
              <a:t>the rights of citizens to </a:t>
            </a:r>
            <a:r>
              <a:rPr lang="en-US" sz="2000" b="1" u="sng" dirty="0">
                <a:solidFill>
                  <a:srgbClr val="0070C0"/>
                </a:solidFill>
                <a:ea typeface="+mn-lt"/>
                <a:cs typeface="+mn-lt"/>
              </a:rPr>
              <a:t>political</a:t>
            </a:r>
            <a:r>
              <a:rPr lang="en-US" sz="2000" dirty="0">
                <a:ea typeface="+mn-lt"/>
                <a:cs typeface="+mn-lt"/>
              </a:rPr>
              <a:t> and </a:t>
            </a:r>
            <a:r>
              <a:rPr lang="en-US" sz="2000" b="1" u="sng" dirty="0">
                <a:solidFill>
                  <a:srgbClr val="0070C0"/>
                </a:solidFill>
                <a:ea typeface="+mn-lt"/>
                <a:cs typeface="+mn-lt"/>
              </a:rPr>
              <a:t>social</a:t>
            </a:r>
            <a:r>
              <a:rPr lang="en-US" sz="2000" dirty="0">
                <a:ea typeface="+mn-lt"/>
                <a:cs typeface="+mn-lt"/>
              </a:rPr>
              <a:t> freedom and </a:t>
            </a:r>
            <a:r>
              <a:rPr lang="en-US" sz="2000" b="1" u="sng" dirty="0">
                <a:solidFill>
                  <a:srgbClr val="0070C0"/>
                </a:solidFill>
                <a:ea typeface="+mn-lt"/>
                <a:cs typeface="+mn-lt"/>
              </a:rPr>
              <a:t>equality.</a:t>
            </a:r>
            <a:r>
              <a:rPr lang="en-US" sz="2000" b="1" u="sng" dirty="0">
                <a:ea typeface="+mn-lt"/>
                <a:cs typeface="+mn-lt"/>
              </a:rPr>
              <a:t> </a:t>
            </a:r>
            <a:r>
              <a:rPr lang="en-US" sz="2000" dirty="0">
                <a:ea typeface="+mn-lt"/>
                <a:cs typeface="+mn-lt"/>
              </a:rPr>
              <a:t> </a:t>
            </a:r>
            <a:endParaRPr lang="en-US" sz="2000" dirty="0">
              <a:cs typeface="Calibri"/>
            </a:endParaRPr>
          </a:p>
          <a:p>
            <a:pPr>
              <a:buNone/>
            </a:pPr>
            <a:r>
              <a:rPr lang="en-US" sz="2000" dirty="0">
                <a:ea typeface="+mn-lt"/>
                <a:cs typeface="+mn-lt"/>
              </a:rPr>
              <a:t>  </a:t>
            </a:r>
            <a:endParaRPr lang="en-US" sz="2000" dirty="0">
              <a:cs typeface="Calibri"/>
            </a:endParaRPr>
          </a:p>
          <a:p>
            <a:pPr>
              <a:buNone/>
            </a:pPr>
            <a:r>
              <a:rPr lang="en-US" sz="2000" b="1">
                <a:ea typeface="+mn-lt"/>
                <a:cs typeface="+mn-lt"/>
              </a:rPr>
              <a:t>BULLYING - </a:t>
            </a:r>
            <a:r>
              <a:rPr lang="en-US" sz="2000" b="1" u="sng" dirty="0">
                <a:solidFill>
                  <a:srgbClr val="C00000"/>
                </a:solidFill>
                <a:ea typeface="+mn-lt"/>
                <a:cs typeface="+mn-lt"/>
              </a:rPr>
              <a:t>Intentional </a:t>
            </a:r>
            <a:r>
              <a:rPr lang="en-US" sz="2000" dirty="0">
                <a:ea typeface="+mn-lt"/>
                <a:cs typeface="+mn-lt"/>
              </a:rPr>
              <a:t>(done on purpose) </a:t>
            </a:r>
            <a:r>
              <a:rPr lang="en-US" sz="2000" b="1" u="sng" dirty="0">
                <a:solidFill>
                  <a:srgbClr val="C00000"/>
                </a:solidFill>
                <a:ea typeface="+mn-lt"/>
                <a:cs typeface="+mn-lt"/>
              </a:rPr>
              <a:t>written</a:t>
            </a:r>
            <a:r>
              <a:rPr lang="en-US" sz="2000" dirty="0">
                <a:ea typeface="+mn-lt"/>
                <a:cs typeface="+mn-lt"/>
              </a:rPr>
              <a:t>, </a:t>
            </a:r>
            <a:r>
              <a:rPr lang="en-US" sz="2000" b="1" u="sng" dirty="0">
                <a:solidFill>
                  <a:srgbClr val="C00000"/>
                </a:solidFill>
                <a:ea typeface="+mn-lt"/>
                <a:cs typeface="+mn-lt"/>
              </a:rPr>
              <a:t>verbal</a:t>
            </a:r>
            <a:r>
              <a:rPr lang="en-US" sz="2000" u="sng" dirty="0">
                <a:ea typeface="+mn-lt"/>
                <a:cs typeface="+mn-lt"/>
              </a:rPr>
              <a:t> </a:t>
            </a:r>
            <a:r>
              <a:rPr lang="en-US" sz="2000" dirty="0">
                <a:ea typeface="+mn-lt"/>
                <a:cs typeface="+mn-lt"/>
              </a:rPr>
              <a:t>or </a:t>
            </a:r>
            <a:r>
              <a:rPr lang="en-US" sz="2000" b="1" u="sng" dirty="0">
                <a:solidFill>
                  <a:srgbClr val="C00000"/>
                </a:solidFill>
                <a:ea typeface="+mn-lt"/>
                <a:cs typeface="+mn-lt"/>
              </a:rPr>
              <a:t>electronic</a:t>
            </a:r>
            <a:r>
              <a:rPr lang="en-US" sz="2000" dirty="0">
                <a:ea typeface="+mn-lt"/>
                <a:cs typeface="+mn-lt"/>
              </a:rPr>
              <a:t> </a:t>
            </a:r>
            <a:endParaRPr lang="en-US" sz="2000" dirty="0">
              <a:cs typeface="+mn-lt"/>
            </a:endParaRPr>
          </a:p>
          <a:p>
            <a:pPr>
              <a:buNone/>
            </a:pPr>
            <a:r>
              <a:rPr lang="en-US" sz="2000">
                <a:ea typeface="+mn-lt"/>
                <a:cs typeface="+mn-lt"/>
              </a:rPr>
              <a:t>expressions or physical act(s) or gesture(s) directed at a person or group of persons.   </a:t>
            </a:r>
            <a:endParaRPr lang="en-US" sz="2000">
              <a:cs typeface="Calibri"/>
            </a:endParaRPr>
          </a:p>
          <a:p>
            <a:r>
              <a:rPr lang="en-US" sz="2000" b="1" u="sng">
                <a:solidFill>
                  <a:srgbClr val="C00000"/>
                </a:solidFill>
                <a:ea typeface="+mn-lt"/>
                <a:cs typeface="+mn-lt"/>
              </a:rPr>
              <a:t>Unwanted </a:t>
            </a:r>
            <a:endParaRPr lang="en-US" sz="2000">
              <a:solidFill>
                <a:srgbClr val="C00000"/>
              </a:solidFill>
              <a:cs typeface="Calibri"/>
            </a:endParaRPr>
          </a:p>
          <a:p>
            <a:pPr>
              <a:buFont typeface="Arial"/>
              <a:buChar char="•"/>
            </a:pPr>
            <a:r>
              <a:rPr lang="en-US" sz="2000">
                <a:ea typeface="+mn-lt"/>
                <a:cs typeface="+mn-lt"/>
              </a:rPr>
              <a:t>Repeated or single </a:t>
            </a:r>
            <a:r>
              <a:rPr lang="en-US" sz="2000" b="1" u="sng">
                <a:solidFill>
                  <a:srgbClr val="C00000"/>
                </a:solidFill>
                <a:ea typeface="+mn-lt"/>
                <a:cs typeface="+mn-lt"/>
              </a:rPr>
              <a:t>severe</a:t>
            </a:r>
            <a:r>
              <a:rPr lang="en-US" sz="2000" dirty="0">
                <a:solidFill>
                  <a:srgbClr val="C00000"/>
                </a:solidFill>
                <a:ea typeface="+mn-lt"/>
                <a:cs typeface="+mn-lt"/>
              </a:rPr>
              <a:t> </a:t>
            </a:r>
            <a:r>
              <a:rPr lang="en-US" sz="2000">
                <a:ea typeface="+mn-lt"/>
                <a:cs typeface="+mn-lt"/>
              </a:rPr>
              <a:t>act </a:t>
            </a:r>
            <a:endParaRPr lang="en-US" sz="2000">
              <a:cs typeface="Calibri"/>
            </a:endParaRPr>
          </a:p>
          <a:p>
            <a:pPr>
              <a:buFont typeface="Arial"/>
              <a:buChar char="•"/>
            </a:pPr>
            <a:r>
              <a:rPr lang="en-US" sz="2000">
                <a:ea typeface="+mn-lt"/>
                <a:cs typeface="+mn-lt"/>
              </a:rPr>
              <a:t>Creates an</a:t>
            </a:r>
            <a:r>
              <a:rPr lang="en-US" sz="2000" dirty="0">
                <a:solidFill>
                  <a:srgbClr val="C00000"/>
                </a:solidFill>
                <a:ea typeface="+mn-lt"/>
                <a:cs typeface="+mn-lt"/>
              </a:rPr>
              <a:t> </a:t>
            </a:r>
            <a:r>
              <a:rPr lang="en-US" sz="2000" b="1" u="sng">
                <a:solidFill>
                  <a:srgbClr val="C00000"/>
                </a:solidFill>
                <a:ea typeface="+mn-lt"/>
                <a:cs typeface="+mn-lt"/>
              </a:rPr>
              <a:t>imbalance of power</a:t>
            </a:r>
            <a:r>
              <a:rPr lang="en-US" sz="2000">
                <a:solidFill>
                  <a:srgbClr val="C00000"/>
                </a:solidFill>
                <a:ea typeface="+mn-lt"/>
                <a:cs typeface="+mn-lt"/>
              </a:rPr>
              <a:t>.</a:t>
            </a:r>
            <a:r>
              <a:rPr lang="en-US" sz="2000" dirty="0">
                <a:ea typeface="+mn-lt"/>
                <a:cs typeface="+mn-lt"/>
              </a:rPr>
              <a:t>   </a:t>
            </a:r>
            <a:endParaRPr lang="en-US" sz="2000" dirty="0">
              <a:cs typeface="Calibri"/>
            </a:endParaRPr>
          </a:p>
          <a:p>
            <a:pPr indent="0">
              <a:buNone/>
            </a:pPr>
            <a:r>
              <a:rPr lang="en-US" sz="2000" dirty="0">
                <a:ea typeface="+mn-lt"/>
                <a:cs typeface="+mn-lt"/>
              </a:rPr>
              <a:t>  </a:t>
            </a:r>
            <a:endParaRPr lang="en-US" sz="2000" dirty="0">
              <a:cs typeface="Calibri"/>
            </a:endParaRPr>
          </a:p>
          <a:p>
            <a:pPr marL="0" indent="0">
              <a:buNone/>
            </a:pPr>
            <a:r>
              <a:rPr lang="en-US" sz="2000" b="1">
                <a:ea typeface="+mn-lt"/>
                <a:cs typeface="+mn-lt"/>
              </a:rPr>
              <a:t>CYBERBULLYING </a:t>
            </a:r>
            <a:r>
              <a:rPr lang="en-US" sz="2000">
                <a:ea typeface="+mn-lt"/>
                <a:cs typeface="+mn-lt"/>
              </a:rPr>
              <a:t>- Bullying </a:t>
            </a:r>
            <a:r>
              <a:rPr lang="en-US" sz="2000" dirty="0">
                <a:ea typeface="+mn-lt"/>
                <a:cs typeface="+mn-lt"/>
              </a:rPr>
              <a:t>through the use of </a:t>
            </a:r>
            <a:r>
              <a:rPr lang="en-US" sz="2000" b="1" u="sng" dirty="0">
                <a:solidFill>
                  <a:srgbClr val="00B050"/>
                </a:solidFill>
                <a:ea typeface="+mn-lt"/>
                <a:cs typeface="+mn-lt"/>
              </a:rPr>
              <a:t>electronic communication</a:t>
            </a:r>
            <a:r>
              <a:rPr lang="en-US" sz="2000" dirty="0">
                <a:solidFill>
                  <a:srgbClr val="00B050"/>
                </a:solidFill>
                <a:ea typeface="+mn-lt"/>
                <a:cs typeface="+mn-lt"/>
              </a:rPr>
              <a:t>.</a:t>
            </a:r>
            <a:r>
              <a:rPr lang="en-US" sz="2000" dirty="0">
                <a:ea typeface="+mn-lt"/>
                <a:cs typeface="+mn-lt"/>
              </a:rPr>
              <a:t> The term also includes transmitting or distributing a sexual image of a minor.  </a:t>
            </a:r>
            <a:endParaRPr lang="en-US" sz="2000" dirty="0"/>
          </a:p>
        </p:txBody>
      </p:sp>
      <p:sp>
        <p:nvSpPr>
          <p:cNvPr id="4" name="TextBox 3">
            <a:extLst>
              <a:ext uri="{FF2B5EF4-FFF2-40B4-BE49-F238E27FC236}">
                <a16:creationId xmlns:a16="http://schemas.microsoft.com/office/drawing/2014/main" id="{069FF14F-E1BF-4178-8E7D-F66826BD93A2}"/>
              </a:ext>
            </a:extLst>
          </p:cNvPr>
          <p:cNvSpPr txBox="1"/>
          <p:nvPr/>
        </p:nvSpPr>
        <p:spPr>
          <a:xfrm>
            <a:off x="1474470" y="994410"/>
            <a:ext cx="63779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005288"/>
                </a:solidFill>
                <a:latin typeface="Calibri"/>
                <a:ea typeface="MS PGothic"/>
                <a:cs typeface="Calibri"/>
              </a:rPr>
              <a:t>Vocabulary Definitions</a:t>
            </a:r>
            <a:endParaRPr lang="en-US" sz="3600" dirty="0">
              <a:latin typeface="Calibri"/>
              <a:ea typeface="MS PGothic"/>
              <a:cs typeface="Calibri"/>
            </a:endParaRPr>
          </a:p>
        </p:txBody>
      </p:sp>
      <p:pic>
        <p:nvPicPr>
          <p:cNvPr id="8" name="Picture 8" descr="A young person standing on a sidewalk&#10;&#10;Description generated with high confidence">
            <a:extLst>
              <a:ext uri="{FF2B5EF4-FFF2-40B4-BE49-F238E27FC236}">
                <a16:creationId xmlns:a16="http://schemas.microsoft.com/office/drawing/2014/main" id="{1F8FB497-0AB0-4697-81EA-D35D03E9A4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23510" y="3154234"/>
            <a:ext cx="2743199" cy="1829692"/>
          </a:xfrm>
          <a:prstGeom prst="rect">
            <a:avLst/>
          </a:prstGeom>
        </p:spPr>
      </p:pic>
      <p:sp>
        <p:nvSpPr>
          <p:cNvPr id="9" name="TextBox 8">
            <a:extLst>
              <a:ext uri="{FF2B5EF4-FFF2-40B4-BE49-F238E27FC236}">
                <a16:creationId xmlns:a16="http://schemas.microsoft.com/office/drawing/2014/main" id="{35734A5E-D720-420B-A1EC-2CD2C56C4B55}"/>
              </a:ext>
            </a:extLst>
          </p:cNvPr>
          <p:cNvSpPr txBox="1"/>
          <p:nvPr/>
        </p:nvSpPr>
        <p:spPr>
          <a:xfrm>
            <a:off x="3200400" y="4343400"/>
            <a:ext cx="2743200" cy="317500"/>
          </a:xfrm>
          <a:prstGeom prst="rect">
            <a:avLst/>
          </a:prstGeom>
        </p:spPr>
        <p:txBody>
          <a:bodyPr anchor="t">
            <a:normAutofit fontScale="92500" lnSpcReduction="20000"/>
          </a:bodyPr>
          <a:lstStyle/>
          <a:p>
            <a:r>
              <a:rPr lang="en-US" dirty="0">
                <a:latin typeface="Calibri"/>
                <a:ea typeface="MS PGothic"/>
                <a:cs typeface="Calibri"/>
                <a:hlinkClick r:id="rId4"/>
              </a:rPr>
              <a:t> </a:t>
            </a:r>
            <a:endParaRPr lang="en-US">
              <a:latin typeface="Calibri"/>
              <a:ea typeface="MS PGothic"/>
              <a:cs typeface="Calibri"/>
            </a:endParaRPr>
          </a:p>
        </p:txBody>
      </p:sp>
    </p:spTree>
    <p:extLst>
      <p:ext uri="{BB962C8B-B14F-4D97-AF65-F5344CB8AC3E}">
        <p14:creationId xmlns:p14="http://schemas.microsoft.com/office/powerpoint/2010/main" val="11361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group of people posing for a photo&#10;&#10;Description generated with very high confidence">
            <a:extLst>
              <a:ext uri="{FF2B5EF4-FFF2-40B4-BE49-F238E27FC236}">
                <a16:creationId xmlns:a16="http://schemas.microsoft.com/office/drawing/2014/main" id="{6EF3F21F-5372-4382-A43F-78A384E8C2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3580" y="-17145"/>
            <a:ext cx="3360420" cy="1760220"/>
          </a:xfrm>
          <a:prstGeom prst="rect">
            <a:avLst/>
          </a:prstGeom>
        </p:spPr>
      </p:pic>
      <p:sp>
        <p:nvSpPr>
          <p:cNvPr id="2" name="Title 1">
            <a:extLst>
              <a:ext uri="{FF2B5EF4-FFF2-40B4-BE49-F238E27FC236}">
                <a16:creationId xmlns:a16="http://schemas.microsoft.com/office/drawing/2014/main" id="{B4B8ECD6-CC6E-4DD4-A11F-F4CC4209EB98}"/>
              </a:ext>
            </a:extLst>
          </p:cNvPr>
          <p:cNvSpPr>
            <a:spLocks noGrp="1"/>
          </p:cNvSpPr>
          <p:nvPr>
            <p:ph type="title"/>
          </p:nvPr>
        </p:nvSpPr>
        <p:spPr>
          <a:xfrm>
            <a:off x="491490" y="909955"/>
            <a:ext cx="8229600" cy="801688"/>
          </a:xfrm>
        </p:spPr>
        <p:txBody>
          <a:bodyPr/>
          <a:lstStyle/>
          <a:p>
            <a:pPr algn="l"/>
            <a:r>
              <a:rPr lang="en-US">
                <a:ea typeface="MS PGothic"/>
                <a:cs typeface="Calibri"/>
              </a:rPr>
              <a:t>Vocabulary </a:t>
            </a:r>
            <a:r>
              <a:rPr lang="en-US">
                <a:ea typeface="+mj-lt"/>
                <a:cs typeface="+mj-lt"/>
              </a:rPr>
              <a:t>Definitions</a:t>
            </a:r>
            <a:r>
              <a:rPr lang="en-US" dirty="0">
                <a:ea typeface="MS PGothic"/>
                <a:cs typeface="Calibri"/>
              </a:rPr>
              <a:t> </a:t>
            </a:r>
            <a:endParaRPr lang="en-US" dirty="0">
              <a:cs typeface="Calibri"/>
            </a:endParaRPr>
          </a:p>
        </p:txBody>
      </p:sp>
      <p:sp>
        <p:nvSpPr>
          <p:cNvPr id="3" name="Content Placeholder 2">
            <a:extLst>
              <a:ext uri="{FF2B5EF4-FFF2-40B4-BE49-F238E27FC236}">
                <a16:creationId xmlns:a16="http://schemas.microsoft.com/office/drawing/2014/main" id="{9DE0CEE9-D249-4566-844C-7C2097DCE314}"/>
              </a:ext>
            </a:extLst>
          </p:cNvPr>
          <p:cNvSpPr>
            <a:spLocks noGrp="1"/>
          </p:cNvSpPr>
          <p:nvPr>
            <p:ph idx="1"/>
          </p:nvPr>
        </p:nvSpPr>
        <p:spPr>
          <a:ln/>
        </p:spPr>
        <p:style>
          <a:lnRef idx="1">
            <a:schemeClr val="accent6"/>
          </a:lnRef>
          <a:fillRef idx="2">
            <a:schemeClr val="accent6"/>
          </a:fillRef>
          <a:effectRef idx="1">
            <a:schemeClr val="accent6"/>
          </a:effectRef>
          <a:fontRef idx="minor">
            <a:schemeClr val="dk1"/>
          </a:fontRef>
        </p:style>
        <p:txBody>
          <a:bodyPr/>
          <a:lstStyle/>
          <a:p>
            <a:pPr marL="0" indent="0">
              <a:buNone/>
            </a:pPr>
            <a:r>
              <a:rPr lang="en-US" sz="2000" b="1">
                <a:ea typeface="+mn-lt"/>
                <a:cs typeface="+mn-lt"/>
              </a:rPr>
              <a:t>HARASSMENT-</a:t>
            </a:r>
            <a:r>
              <a:rPr lang="en-US" sz="2000" dirty="0">
                <a:ea typeface="+mn-lt"/>
                <a:cs typeface="+mn-lt"/>
              </a:rPr>
              <a:t> </a:t>
            </a:r>
            <a:r>
              <a:rPr lang="en-US" sz="2000" b="1" u="sng">
                <a:solidFill>
                  <a:srgbClr val="7030A0"/>
                </a:solidFill>
                <a:ea typeface="+mn-lt"/>
                <a:cs typeface="+mn-lt"/>
              </a:rPr>
              <a:t>Unwelcome</a:t>
            </a:r>
            <a:r>
              <a:rPr lang="en-US" sz="2000" dirty="0">
                <a:ea typeface="+mn-lt"/>
                <a:cs typeface="+mn-lt"/>
              </a:rPr>
              <a:t> conduct that is based on </a:t>
            </a:r>
            <a:r>
              <a:rPr lang="en-US" sz="2000" b="1" u="sng" dirty="0">
                <a:solidFill>
                  <a:srgbClr val="7030A0"/>
                </a:solidFill>
                <a:ea typeface="+mn-lt"/>
                <a:cs typeface="+mn-lt"/>
              </a:rPr>
              <a:t>race</a:t>
            </a:r>
            <a:r>
              <a:rPr lang="en-US" sz="2000" dirty="0">
                <a:solidFill>
                  <a:srgbClr val="7030A0"/>
                </a:solidFill>
                <a:ea typeface="+mn-lt"/>
                <a:cs typeface="+mn-lt"/>
              </a:rPr>
              <a:t>,</a:t>
            </a:r>
            <a:r>
              <a:rPr lang="en-US" sz="2000" dirty="0">
                <a:ea typeface="+mn-lt"/>
                <a:cs typeface="+mn-lt"/>
              </a:rPr>
              <a:t> color,</a:t>
            </a:r>
            <a:r>
              <a:rPr lang="en-US" sz="2000" dirty="0">
                <a:solidFill>
                  <a:srgbClr val="7030A0"/>
                </a:solidFill>
                <a:ea typeface="+mn-lt"/>
                <a:cs typeface="+mn-lt"/>
              </a:rPr>
              <a:t> </a:t>
            </a:r>
            <a:r>
              <a:rPr lang="en-US" sz="2000" b="1" u="sng" dirty="0">
                <a:solidFill>
                  <a:srgbClr val="7030A0"/>
                </a:solidFill>
                <a:ea typeface="+mn-lt"/>
                <a:cs typeface="+mn-lt"/>
              </a:rPr>
              <a:t>religion</a:t>
            </a:r>
            <a:r>
              <a:rPr lang="en-US" sz="2000" dirty="0">
                <a:solidFill>
                  <a:srgbClr val="7030A0"/>
                </a:solidFill>
                <a:ea typeface="+mn-lt"/>
                <a:cs typeface="+mn-lt"/>
              </a:rPr>
              <a:t>,</a:t>
            </a:r>
            <a:r>
              <a:rPr lang="en-US" sz="2000" dirty="0">
                <a:ea typeface="+mn-lt"/>
                <a:cs typeface="+mn-lt"/>
              </a:rPr>
              <a:t> sex (including pregnancy), national origin, age (40 or older), </a:t>
            </a:r>
            <a:r>
              <a:rPr lang="en-US" sz="2000" b="1" u="sng" dirty="0">
                <a:solidFill>
                  <a:srgbClr val="7030A0"/>
                </a:solidFill>
                <a:ea typeface="+mn-lt"/>
                <a:cs typeface="+mn-lt"/>
              </a:rPr>
              <a:t>disability</a:t>
            </a:r>
            <a:r>
              <a:rPr lang="en-US" sz="2000" dirty="0">
                <a:ea typeface="+mn-lt"/>
                <a:cs typeface="+mn-lt"/>
              </a:rPr>
              <a:t> or genetic information. </a:t>
            </a:r>
            <a:endParaRPr lang="en-US" sz="2000" dirty="0">
              <a:cs typeface="+mn-lt"/>
            </a:endParaRPr>
          </a:p>
          <a:p>
            <a:pPr marL="0" indent="0">
              <a:buNone/>
            </a:pPr>
            <a:r>
              <a:rPr lang="en-US" sz="2000">
                <a:ea typeface="+mn-lt"/>
                <a:cs typeface="+mn-lt"/>
              </a:rPr>
              <a:t>Harassment becomes </a:t>
            </a:r>
            <a:r>
              <a:rPr lang="en-US" sz="2000" b="1" u="sng">
                <a:solidFill>
                  <a:srgbClr val="7030A0"/>
                </a:solidFill>
                <a:ea typeface="+mn-lt"/>
                <a:cs typeface="+mn-lt"/>
              </a:rPr>
              <a:t>unlawful</a:t>
            </a:r>
            <a:r>
              <a:rPr lang="en-US" sz="2000">
                <a:ea typeface="+mn-lt"/>
                <a:cs typeface="+mn-lt"/>
              </a:rPr>
              <a:t> when enduring the offensive conduct becomes a condition of continued employment; or the conduct is severe or </a:t>
            </a:r>
            <a:r>
              <a:rPr lang="en-US" sz="2000" b="1" u="sng">
                <a:solidFill>
                  <a:srgbClr val="7030A0"/>
                </a:solidFill>
                <a:ea typeface="+mn-lt"/>
                <a:cs typeface="+mn-lt"/>
              </a:rPr>
              <a:t>pervasive </a:t>
            </a:r>
            <a:r>
              <a:rPr lang="en-US" sz="2000">
                <a:ea typeface="+mn-lt"/>
                <a:cs typeface="+mn-lt"/>
              </a:rPr>
              <a:t>enough to create a work (learning) environment that a reasonable person would consider </a:t>
            </a:r>
            <a:r>
              <a:rPr lang="en-US" sz="2000" b="1" u="sng">
                <a:solidFill>
                  <a:srgbClr val="7030A0"/>
                </a:solidFill>
                <a:ea typeface="+mn-lt"/>
                <a:cs typeface="+mn-lt"/>
              </a:rPr>
              <a:t>intimidating</a:t>
            </a:r>
            <a:r>
              <a:rPr lang="en-US" sz="2000">
                <a:ea typeface="+mn-lt"/>
                <a:cs typeface="+mn-lt"/>
              </a:rPr>
              <a:t>, </a:t>
            </a:r>
            <a:r>
              <a:rPr lang="en-US" sz="2000" b="1" u="sng">
                <a:solidFill>
                  <a:srgbClr val="7030A0"/>
                </a:solidFill>
                <a:ea typeface="+mn-lt"/>
                <a:cs typeface="+mn-lt"/>
              </a:rPr>
              <a:t>hostile</a:t>
            </a:r>
            <a:r>
              <a:rPr lang="en-US" sz="2000">
                <a:ea typeface="+mn-lt"/>
                <a:cs typeface="+mn-lt"/>
              </a:rPr>
              <a:t>, or </a:t>
            </a:r>
            <a:r>
              <a:rPr lang="en-US" sz="2000" b="1" u="sng">
                <a:solidFill>
                  <a:srgbClr val="7030A0"/>
                </a:solidFill>
                <a:ea typeface="+mn-lt"/>
                <a:cs typeface="+mn-lt"/>
              </a:rPr>
              <a:t>abusive</a:t>
            </a:r>
            <a:r>
              <a:rPr lang="en-US" sz="2000">
                <a:solidFill>
                  <a:srgbClr val="7030A0"/>
                </a:solidFill>
                <a:ea typeface="+mn-lt"/>
                <a:cs typeface="+mn-lt"/>
              </a:rPr>
              <a:t>.</a:t>
            </a:r>
            <a:r>
              <a:rPr lang="en-US" sz="2000" dirty="0">
                <a:ea typeface="+mn-lt"/>
                <a:cs typeface="+mn-lt"/>
              </a:rPr>
              <a:t>  </a:t>
            </a:r>
            <a:endParaRPr lang="en-US" sz="2000" dirty="0">
              <a:cs typeface="Calibri"/>
            </a:endParaRPr>
          </a:p>
          <a:p>
            <a:pPr marL="0" indent="0">
              <a:buNone/>
            </a:pPr>
            <a:r>
              <a:rPr lang="en-US" sz="2000" dirty="0">
                <a:ea typeface="+mn-lt"/>
                <a:cs typeface="+mn-lt"/>
              </a:rPr>
              <a:t>   </a:t>
            </a:r>
            <a:endParaRPr lang="en-US" sz="2000" dirty="0">
              <a:cs typeface="Calibri"/>
            </a:endParaRPr>
          </a:p>
          <a:p>
            <a:pPr marL="0" indent="0">
              <a:buNone/>
            </a:pPr>
            <a:r>
              <a:rPr lang="en-US" sz="2000" b="1">
                <a:ea typeface="+mn-lt"/>
                <a:cs typeface="+mn-lt"/>
              </a:rPr>
              <a:t>DISCRIMINATION- </a:t>
            </a:r>
            <a:r>
              <a:rPr lang="en-US" sz="2000" dirty="0">
                <a:ea typeface="+mn-lt"/>
                <a:cs typeface="+mn-lt"/>
              </a:rPr>
              <a:t>is the </a:t>
            </a:r>
            <a:r>
              <a:rPr lang="en-US" sz="2000" b="1" u="sng" dirty="0">
                <a:solidFill>
                  <a:schemeClr val="accent6">
                    <a:lumMod val="75000"/>
                  </a:schemeClr>
                </a:solidFill>
                <a:ea typeface="+mn-lt"/>
                <a:cs typeface="+mn-lt"/>
              </a:rPr>
              <a:t>distinguishing</a:t>
            </a:r>
            <a:r>
              <a:rPr lang="en-US" sz="2000" dirty="0">
                <a:ea typeface="+mn-lt"/>
                <a:cs typeface="+mn-lt"/>
              </a:rPr>
              <a:t> treatment of an individual based on their actual or perceived </a:t>
            </a:r>
            <a:r>
              <a:rPr lang="en-US" sz="2000" b="1" u="sng" dirty="0">
                <a:solidFill>
                  <a:schemeClr val="accent6">
                    <a:lumMod val="75000"/>
                  </a:schemeClr>
                </a:solidFill>
                <a:ea typeface="+mn-lt"/>
                <a:cs typeface="+mn-lt"/>
              </a:rPr>
              <a:t>membership</a:t>
            </a:r>
            <a:r>
              <a:rPr lang="en-US" sz="2000" dirty="0">
                <a:ea typeface="+mn-lt"/>
                <a:cs typeface="+mn-lt"/>
              </a:rPr>
              <a:t> in a certain group or category, in a way that is </a:t>
            </a:r>
            <a:r>
              <a:rPr lang="en-US" sz="2000" b="1" u="sng" dirty="0">
                <a:solidFill>
                  <a:schemeClr val="accent6">
                    <a:lumMod val="75000"/>
                  </a:schemeClr>
                </a:solidFill>
                <a:ea typeface="+mn-lt"/>
                <a:cs typeface="+mn-lt"/>
              </a:rPr>
              <a:t>worse</a:t>
            </a:r>
            <a:r>
              <a:rPr lang="en-US" sz="2000" dirty="0">
                <a:ea typeface="+mn-lt"/>
                <a:cs typeface="+mn-lt"/>
              </a:rPr>
              <a:t> than the way people are usually treated.  </a:t>
            </a:r>
            <a:endParaRPr lang="en-US" sz="2000" dirty="0">
              <a:cs typeface="Calibri"/>
            </a:endParaRPr>
          </a:p>
        </p:txBody>
      </p:sp>
      <p:sp>
        <p:nvSpPr>
          <p:cNvPr id="8" name="TextBox 7">
            <a:extLst>
              <a:ext uri="{FF2B5EF4-FFF2-40B4-BE49-F238E27FC236}">
                <a16:creationId xmlns:a16="http://schemas.microsoft.com/office/drawing/2014/main" id="{2809AFA8-4A4A-4BBB-8FEA-6921F9F18FB9}"/>
              </a:ext>
            </a:extLst>
          </p:cNvPr>
          <p:cNvSpPr txBox="1"/>
          <p:nvPr/>
        </p:nvSpPr>
        <p:spPr>
          <a:xfrm>
            <a:off x="3200400" y="4200525"/>
            <a:ext cx="2743200" cy="317500"/>
          </a:xfrm>
          <a:prstGeom prst="rect">
            <a:avLst/>
          </a:prstGeom>
        </p:spPr>
        <p:txBody>
          <a:bodyPr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24246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4A2DF-66C2-4693-81BC-5D5127A1D355}"/>
              </a:ext>
            </a:extLst>
          </p:cNvPr>
          <p:cNvSpPr>
            <a:spLocks noGrp="1"/>
          </p:cNvSpPr>
          <p:nvPr>
            <p:ph type="title"/>
          </p:nvPr>
        </p:nvSpPr>
        <p:spPr/>
        <p:txBody>
          <a:bodyPr/>
          <a:lstStyle/>
          <a:p>
            <a:r>
              <a:rPr lang="en-US">
                <a:ea typeface="MS PGothic"/>
                <a:cs typeface="Calibri"/>
              </a:rPr>
              <a:t>Vocabulary </a:t>
            </a:r>
            <a:r>
              <a:rPr lang="en-US">
                <a:ea typeface="+mj-lt"/>
                <a:cs typeface="+mj-lt"/>
              </a:rPr>
              <a:t>Definitions</a:t>
            </a:r>
            <a:r>
              <a:rPr lang="en-US" dirty="0">
                <a:ea typeface="MS PGothic"/>
                <a:cs typeface="Calibri"/>
              </a:rPr>
              <a:t> </a:t>
            </a:r>
            <a:endParaRPr lang="en-US" dirty="0">
              <a:cs typeface="Calibri"/>
            </a:endParaRPr>
          </a:p>
        </p:txBody>
      </p:sp>
      <p:sp>
        <p:nvSpPr>
          <p:cNvPr id="3" name="Content Placeholder 2">
            <a:extLst>
              <a:ext uri="{FF2B5EF4-FFF2-40B4-BE49-F238E27FC236}">
                <a16:creationId xmlns:a16="http://schemas.microsoft.com/office/drawing/2014/main" id="{27405552-235C-4111-988F-6C66E434AC5B}"/>
              </a:ext>
            </a:extLst>
          </p:cNvPr>
          <p:cNvSpPr>
            <a:spLocks noGrp="1"/>
          </p:cNvSpPr>
          <p:nvPr>
            <p:ph idx="1"/>
          </p:nvPr>
        </p:nvSpPr>
        <p:spPr>
          <a:xfrm>
            <a:off x="411480" y="1753870"/>
            <a:ext cx="8229600" cy="3952241"/>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en-US" sz="2800" b="1">
                <a:ea typeface="+mn-lt"/>
                <a:cs typeface="+mn-lt"/>
              </a:rPr>
              <a:t>RETALIATION-</a:t>
            </a:r>
            <a:r>
              <a:rPr lang="en-US" sz="2800">
                <a:ea typeface="+mn-lt"/>
                <a:cs typeface="+mn-lt"/>
              </a:rPr>
              <a:t>the adverse action (e.g. </a:t>
            </a:r>
            <a:r>
              <a:rPr lang="en-US" sz="2800" b="1" u="sng" dirty="0">
                <a:solidFill>
                  <a:schemeClr val="accent2"/>
                </a:solidFill>
                <a:ea typeface="+mn-lt"/>
                <a:cs typeface="+mn-lt"/>
              </a:rPr>
              <a:t>payback</a:t>
            </a:r>
            <a:r>
              <a:rPr lang="en-US" sz="2800" dirty="0">
                <a:solidFill>
                  <a:schemeClr val="accent2"/>
                </a:solidFill>
                <a:ea typeface="+mn-lt"/>
                <a:cs typeface="+mn-lt"/>
              </a:rPr>
              <a:t>,</a:t>
            </a:r>
            <a:r>
              <a:rPr lang="en-US" sz="2800" dirty="0">
                <a:ea typeface="+mn-lt"/>
                <a:cs typeface="+mn-lt"/>
              </a:rPr>
              <a:t> retribution, </a:t>
            </a:r>
            <a:r>
              <a:rPr lang="en-US" sz="2800" b="1" u="sng" dirty="0">
                <a:solidFill>
                  <a:schemeClr val="accent2"/>
                </a:solidFill>
                <a:ea typeface="+mn-lt"/>
                <a:cs typeface="+mn-lt"/>
              </a:rPr>
              <a:t>revenge</a:t>
            </a:r>
            <a:r>
              <a:rPr lang="en-US" sz="2800" dirty="0">
                <a:ea typeface="+mn-lt"/>
                <a:cs typeface="+mn-lt"/>
              </a:rPr>
              <a:t>) taken against an individual for engaging in </a:t>
            </a:r>
            <a:r>
              <a:rPr lang="en-US" sz="2800" b="1" u="sng" dirty="0">
                <a:solidFill>
                  <a:schemeClr val="accent2"/>
                </a:solidFill>
                <a:ea typeface="+mn-lt"/>
                <a:cs typeface="+mn-lt"/>
              </a:rPr>
              <a:t>legally</a:t>
            </a:r>
            <a:r>
              <a:rPr lang="en-US" sz="2800" dirty="0">
                <a:ea typeface="+mn-lt"/>
                <a:cs typeface="+mn-lt"/>
              </a:rPr>
              <a:t> protected activity such as making a report or </a:t>
            </a:r>
            <a:r>
              <a:rPr lang="en-US" sz="2800" b="1" u="sng" dirty="0">
                <a:solidFill>
                  <a:schemeClr val="accent2"/>
                </a:solidFill>
                <a:ea typeface="+mn-lt"/>
                <a:cs typeface="+mn-lt"/>
              </a:rPr>
              <a:t>telling</a:t>
            </a:r>
            <a:r>
              <a:rPr lang="en-US" sz="2800" dirty="0">
                <a:ea typeface="+mn-lt"/>
                <a:cs typeface="+mn-lt"/>
              </a:rPr>
              <a:t> of harassment or school site investigations.   </a:t>
            </a:r>
            <a:endParaRPr lang="en-US" sz="2800" dirty="0">
              <a:cs typeface="Calibri"/>
            </a:endParaRPr>
          </a:p>
          <a:p>
            <a:pPr marL="0" indent="0">
              <a:buNone/>
            </a:pPr>
            <a:endParaRPr lang="en-US" sz="2800" dirty="0">
              <a:ea typeface="+mn-lt"/>
              <a:cs typeface="+mn-lt"/>
            </a:endParaRPr>
          </a:p>
          <a:p>
            <a:pPr marL="0" indent="0">
              <a:buNone/>
            </a:pPr>
            <a:r>
              <a:rPr lang="en-US" sz="2800" b="1">
                <a:ea typeface="+mn-lt"/>
                <a:cs typeface="+mn-lt"/>
              </a:rPr>
              <a:t>INTIMIDATION- </a:t>
            </a:r>
            <a:r>
              <a:rPr lang="en-US" sz="2800" dirty="0">
                <a:ea typeface="+mn-lt"/>
                <a:cs typeface="+mn-lt"/>
              </a:rPr>
              <a:t>Intentional behavior that would cause an ordinary person to </a:t>
            </a:r>
            <a:r>
              <a:rPr lang="en-US" sz="2800" b="1" u="sng" dirty="0">
                <a:solidFill>
                  <a:srgbClr val="00B050"/>
                </a:solidFill>
                <a:ea typeface="+mn-lt"/>
                <a:cs typeface="+mn-lt"/>
              </a:rPr>
              <a:t>fear</a:t>
            </a:r>
            <a:r>
              <a:rPr lang="en-US" sz="2800" dirty="0">
                <a:ea typeface="+mn-lt"/>
                <a:cs typeface="+mn-lt"/>
              </a:rPr>
              <a:t> harm or </a:t>
            </a:r>
            <a:r>
              <a:rPr lang="en-US" sz="2800" b="1" u="sng" dirty="0">
                <a:solidFill>
                  <a:srgbClr val="00B050"/>
                </a:solidFill>
                <a:ea typeface="+mn-lt"/>
                <a:cs typeface="+mn-lt"/>
              </a:rPr>
              <a:t>injury</a:t>
            </a:r>
            <a:r>
              <a:rPr lang="en-US" sz="2800" b="1" dirty="0">
                <a:solidFill>
                  <a:srgbClr val="00B050"/>
                </a:solidFill>
                <a:ea typeface="+mn-lt"/>
                <a:cs typeface="+mn-lt"/>
              </a:rPr>
              <a:t>.</a:t>
            </a:r>
            <a:r>
              <a:rPr lang="en-US" sz="2800" dirty="0">
                <a:solidFill>
                  <a:srgbClr val="00B050"/>
                </a:solidFill>
                <a:ea typeface="+mn-lt"/>
                <a:cs typeface="+mn-lt"/>
              </a:rPr>
              <a:t> </a:t>
            </a:r>
            <a:endParaRPr lang="en-US" sz="2800" dirty="0">
              <a:solidFill>
                <a:srgbClr val="00B050"/>
              </a:solidFill>
              <a:cs typeface="Calibri"/>
            </a:endParaRPr>
          </a:p>
        </p:txBody>
      </p:sp>
    </p:spTree>
    <p:extLst>
      <p:ext uri="{BB962C8B-B14F-4D97-AF65-F5344CB8AC3E}">
        <p14:creationId xmlns:p14="http://schemas.microsoft.com/office/powerpoint/2010/main" val="42903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5E4185A-18E6-4BFB-9537-058F1EEFB293}"/>
              </a:ext>
            </a:extLst>
          </p:cNvPr>
          <p:cNvSpPr>
            <a:spLocks noGrp="1"/>
          </p:cNvSpPr>
          <p:nvPr>
            <p:ph type="title"/>
          </p:nvPr>
        </p:nvSpPr>
        <p:spPr>
          <a:xfrm>
            <a:off x="457200" y="955675"/>
            <a:ext cx="8229600" cy="1941513"/>
          </a:xfrm>
        </p:spPr>
        <p:txBody>
          <a:bodyPr/>
          <a:lstStyle/>
          <a:p>
            <a:r>
              <a:rPr lang="en-US" altLang="en-US" sz="2800" b="1"/>
              <a:t>What are Safe &amp; Respectful Learning Environments?</a:t>
            </a:r>
            <a:r>
              <a:rPr lang="en-US" altLang="en-US" sz="2800"/>
              <a:t> </a:t>
            </a:r>
            <a:br>
              <a:rPr lang="en-US" altLang="en-US" sz="3200"/>
            </a:br>
            <a:br>
              <a:rPr lang="en-US" altLang="en-US" sz="3200"/>
            </a:br>
            <a:r>
              <a:rPr lang="en-US" altLang="en-US" sz="3200" b="1"/>
              <a:t>Learning environments that are free from:</a:t>
            </a:r>
            <a:br>
              <a:rPr lang="en-US" altLang="en-US" sz="3200" b="1"/>
            </a:br>
            <a:endParaRPr lang="en-US" altLang="en-US" sz="3200"/>
          </a:p>
        </p:txBody>
      </p:sp>
      <p:sp>
        <p:nvSpPr>
          <p:cNvPr id="13315" name="Content Placeholder 2">
            <a:extLst>
              <a:ext uri="{FF2B5EF4-FFF2-40B4-BE49-F238E27FC236}">
                <a16:creationId xmlns:a16="http://schemas.microsoft.com/office/drawing/2014/main" id="{B5E74BC6-119A-4792-9B69-C946943FC487}"/>
              </a:ext>
            </a:extLst>
          </p:cNvPr>
          <p:cNvSpPr>
            <a:spLocks noGrp="1"/>
          </p:cNvSpPr>
          <p:nvPr>
            <p:ph sz="half" idx="1"/>
          </p:nvPr>
        </p:nvSpPr>
        <p:spPr>
          <a:xfrm>
            <a:off x="457200" y="1884363"/>
            <a:ext cx="4038600" cy="3987800"/>
          </a:xfrm>
        </p:spPr>
        <p:txBody>
          <a:bodyPr/>
          <a:lstStyle/>
          <a:p>
            <a:pPr marL="0" indent="0">
              <a:buFont typeface="Arial" panose="020B0604020202020204" pitchFamily="34" charset="0"/>
              <a:buNone/>
            </a:pPr>
            <a:endParaRPr lang="en-US" altLang="en-US" sz="2000"/>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sz="3200"/>
              <a:t>Bullying </a:t>
            </a:r>
          </a:p>
          <a:p>
            <a:pPr marL="0" indent="0">
              <a:buFont typeface="Arial" panose="020B0604020202020204" pitchFamily="34" charset="0"/>
              <a:buNone/>
            </a:pPr>
            <a:r>
              <a:rPr lang="en-US" altLang="en-US" sz="3200"/>
              <a:t>Cyberbullying</a:t>
            </a:r>
          </a:p>
          <a:p>
            <a:pPr marL="0" indent="0">
              <a:buFont typeface="Arial" panose="020B0604020202020204" pitchFamily="34" charset="0"/>
              <a:buNone/>
            </a:pPr>
            <a:r>
              <a:rPr lang="en-US" altLang="en-US" sz="3200"/>
              <a:t>Harassment </a:t>
            </a:r>
          </a:p>
          <a:p>
            <a:pPr marL="0" indent="0">
              <a:buFont typeface="Arial" panose="020B0604020202020204" pitchFamily="34" charset="0"/>
              <a:buNone/>
            </a:pPr>
            <a:endParaRPr lang="en-US" altLang="en-US"/>
          </a:p>
        </p:txBody>
      </p:sp>
      <p:sp>
        <p:nvSpPr>
          <p:cNvPr id="13316" name="Content Placeholder 3">
            <a:extLst>
              <a:ext uri="{FF2B5EF4-FFF2-40B4-BE49-F238E27FC236}">
                <a16:creationId xmlns:a16="http://schemas.microsoft.com/office/drawing/2014/main" id="{3D8E6BB3-310A-479B-87A2-469E01C2D41A}"/>
              </a:ext>
            </a:extLst>
          </p:cNvPr>
          <p:cNvSpPr>
            <a:spLocks noGrp="1"/>
          </p:cNvSpPr>
          <p:nvPr>
            <p:ph sz="half" idx="2"/>
          </p:nvPr>
        </p:nvSpPr>
        <p:spPr>
          <a:xfrm>
            <a:off x="5826125" y="1884363"/>
            <a:ext cx="2860675" cy="3987800"/>
          </a:xfrm>
        </p:spPr>
        <p:txBody>
          <a:bodyPr/>
          <a:lstStyle/>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sz="3200"/>
              <a:t>Discrimination</a:t>
            </a:r>
          </a:p>
          <a:p>
            <a:pPr marL="0" indent="0">
              <a:buFont typeface="Arial" panose="020B0604020202020204" pitchFamily="34" charset="0"/>
              <a:buNone/>
            </a:pPr>
            <a:r>
              <a:rPr lang="en-US" altLang="en-US" sz="3200"/>
              <a:t>Intimidation</a:t>
            </a:r>
          </a:p>
          <a:p>
            <a:pPr marL="0" indent="0">
              <a:buFont typeface="Arial" panose="020B0604020202020204" pitchFamily="34" charset="0"/>
              <a:buNone/>
            </a:pPr>
            <a:r>
              <a:rPr lang="en-US" altLang="en-US" sz="3200"/>
              <a:t>Retaliation</a:t>
            </a:r>
          </a:p>
          <a:p>
            <a:pPr marL="0" indent="0">
              <a:buFont typeface="Arial" panose="020B0604020202020204" pitchFamily="34" charset="0"/>
              <a:buNone/>
            </a:pPr>
            <a:r>
              <a:rPr lang="en-US" altLang="en-US" sz="3200"/>
              <a:t>Violence </a:t>
            </a:r>
          </a:p>
        </p:txBody>
      </p:sp>
      <p:pic>
        <p:nvPicPr>
          <p:cNvPr id="13317" name="Picture 5" descr="A picture containing table&#10;&#10;Description automatically generated">
            <a:extLst>
              <a:ext uri="{FF2B5EF4-FFF2-40B4-BE49-F238E27FC236}">
                <a16:creationId xmlns:a16="http://schemas.microsoft.com/office/drawing/2014/main" id="{EFEA9199-D5A7-4546-924E-3EE117774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2897188"/>
            <a:ext cx="2227262"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WCSD Branded Colors">
      <a:dk1>
        <a:sysClr val="windowText" lastClr="000000"/>
      </a:dk1>
      <a:lt1>
        <a:sysClr val="window" lastClr="FFFFFF"/>
      </a:lt1>
      <a:dk2>
        <a:srgbClr val="005288"/>
      </a:dk2>
      <a:lt2>
        <a:srgbClr val="EEECE1"/>
      </a:lt2>
      <a:accent1>
        <a:srgbClr val="DEB408"/>
      </a:accent1>
      <a:accent2>
        <a:srgbClr val="EF3E42"/>
      </a:accent2>
      <a:accent3>
        <a:srgbClr val="C1CD23"/>
      </a:accent3>
      <a:accent4>
        <a:srgbClr val="009FC2"/>
      </a:accent4>
      <a:accent5>
        <a:srgbClr val="332A86"/>
      </a:accent5>
      <a:accent6>
        <a:srgbClr val="F5802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C3A298BB6EF1429E657859D445AD27" ma:contentTypeVersion="10" ma:contentTypeDescription="Create a new document." ma:contentTypeScope="" ma:versionID="e789952b25a71216f37fb7b03472c6b7">
  <xsd:schema xmlns:xsd="http://www.w3.org/2001/XMLSchema" xmlns:xs="http://www.w3.org/2001/XMLSchema" xmlns:p="http://schemas.microsoft.com/office/2006/metadata/properties" xmlns:ns2="d24edad4-b075-4980-ba7a-007c10c69c67" xmlns:ns3="c1c9dfe6-6672-47d2-83f5-b93c70f95ec5" targetNamespace="http://schemas.microsoft.com/office/2006/metadata/properties" ma:root="true" ma:fieldsID="1785ff97e661c8830cc44c0d24241b14" ns2:_="" ns3:_="">
    <xsd:import namespace="d24edad4-b075-4980-ba7a-007c10c69c67"/>
    <xsd:import namespace="c1c9dfe6-6672-47d2-83f5-b93c70f95e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edad4-b075-4980-ba7a-007c10c69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c9dfe6-6672-47d2-83f5-b93c70f95ec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D9C58-5A81-4477-81A8-4694700A9532}">
  <ds:schemaRefs>
    <ds:schemaRef ds:uri="http://schemas.microsoft.com/sharepoint/v3/contenttype/forms"/>
  </ds:schemaRefs>
</ds:datastoreItem>
</file>

<file path=customXml/itemProps2.xml><?xml version="1.0" encoding="utf-8"?>
<ds:datastoreItem xmlns:ds="http://schemas.openxmlformats.org/officeDocument/2006/customXml" ds:itemID="{E9A967AF-F5AF-4FE3-9B00-8B228FF76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edad4-b075-4980-ba7a-007c10c69c67"/>
    <ds:schemaRef ds:uri="c1c9dfe6-6672-47d2-83f5-b93c70f95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957CF0-3A28-42EC-8E5D-4008F579733F}">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www.w3.org/XML/1998/namespace"/>
    <ds:schemaRef ds:uri="c1c9dfe6-6672-47d2-83f5-b93c70f95ec5"/>
    <ds:schemaRef ds:uri="d24edad4-b075-4980-ba7a-007c10c69c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Travelogue.thmx</Template>
  <TotalTime>0</TotalTime>
  <Words>1802</Words>
  <Application>Microsoft Office PowerPoint</Application>
  <PresentationFormat>On-screen Show (4:3)</PresentationFormat>
  <Paragraphs>164</Paragraphs>
  <Slides>21</Slides>
  <Notes>14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Helvetica Neue</vt:lpstr>
      <vt:lpstr>Raleway</vt:lpstr>
      <vt:lpstr>Office Theme</vt:lpstr>
      <vt:lpstr>Civil Rights &amp; Me</vt:lpstr>
      <vt:lpstr>Objectives</vt:lpstr>
      <vt:lpstr>Working Agreements</vt:lpstr>
      <vt:lpstr>Warm Up </vt:lpstr>
      <vt:lpstr>Intro to Key Vocabulary </vt:lpstr>
      <vt:lpstr> </vt:lpstr>
      <vt:lpstr>Vocabulary Definitions </vt:lpstr>
      <vt:lpstr>Vocabulary Definitions </vt:lpstr>
      <vt:lpstr>What are Safe &amp; Respectful Learning Environments?   Learning environments that are free from: </vt:lpstr>
      <vt:lpstr>WCSD Safe &amp; Respectful Learning Environments principles: </vt:lpstr>
      <vt:lpstr>Think-Turn-Tell Activity </vt:lpstr>
      <vt:lpstr>Building Positive School Climates  What’s the Difference Between Reporting and Snitching? </vt:lpstr>
      <vt:lpstr>PowerPoint Presentation</vt:lpstr>
      <vt:lpstr>How can I report when my rights or the rights of others are being violated?</vt:lpstr>
      <vt:lpstr>What is SAFEVOICE?</vt:lpstr>
      <vt:lpstr>SafeVoice is for students who need help  </vt:lpstr>
      <vt:lpstr>PowerPoint Presentation</vt:lpstr>
      <vt:lpstr>PowerPoint Presentation</vt:lpstr>
      <vt:lpstr>Other ways to report</vt:lpstr>
      <vt:lpstr>Wrap up</vt:lpstr>
      <vt:lpstr>PowerPoint Presentation</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Holmes</dc:creator>
  <cp:lastModifiedBy>America Gillespie</cp:lastModifiedBy>
  <cp:revision>332</cp:revision>
  <dcterms:created xsi:type="dcterms:W3CDTF">2013-02-01T00:26:23Z</dcterms:created>
  <dcterms:modified xsi:type="dcterms:W3CDTF">2021-02-16T20:03:09Z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0x010100C3C3A298BB6EF1429E657859D445AD27</vt:lpwstr>
  </property>
</Properties>
</file>